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3"/>
    <p:sldId id="258" r:id="rId4"/>
    <p:sldId id="259" r:id="rId5"/>
    <p:sldId id="261" r:id="rId6"/>
    <p:sldId id="271" r:id="rId7"/>
    <p:sldId id="281" r:id="rId8"/>
    <p:sldId id="278" r:id="rId9"/>
    <p:sldId id="282" r:id="rId10"/>
    <p:sldId id="263" r:id="rId11"/>
    <p:sldId id="306" r:id="rId12"/>
    <p:sldId id="308" r:id="rId13"/>
    <p:sldId id="309" r:id="rId14"/>
    <p:sldId id="264" r:id="rId15"/>
    <p:sldId id="276" r:id="rId16"/>
    <p:sldId id="283" r:id="rId17"/>
    <p:sldId id="267" r:id="rId18"/>
    <p:sldId id="311" r:id="rId19"/>
    <p:sldId id="334" r:id="rId20"/>
    <p:sldId id="335" r:id="rId21"/>
    <p:sldId id="273" r:id="rId22"/>
    <p:sldId id="274" r:id="rId23"/>
    <p:sldId id="268" r:id="rId24"/>
    <p:sldId id="275" r:id="rId25"/>
    <p:sldId id="269" r:id="rId26"/>
    <p:sldId id="307" r:id="rId27"/>
    <p:sldId id="270" r:id="rId28"/>
    <p:sldId id="284" r:id="rId29"/>
    <p:sldId id="285" r:id="rId30"/>
    <p:sldId id="286" r:id="rId31"/>
    <p:sldId id="287" r:id="rId32"/>
    <p:sldId id="288" r:id="rId33"/>
    <p:sldId id="289" r:id="rId34"/>
    <p:sldId id="290" r:id="rId35"/>
    <p:sldId id="291" r:id="rId36"/>
    <p:sldId id="292" r:id="rId37"/>
    <p:sldId id="294" r:id="rId38"/>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186.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image" Target="../media/image3.png"/><Relationship Id="rId6" Type="http://schemas.openxmlformats.org/officeDocument/2006/relationships/tags" Target="../tags/tag73.xml"/><Relationship Id="rId5" Type="http://schemas.openxmlformats.org/officeDocument/2006/relationships/image" Target="../media/image1.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image" Target="../media/image2.png"/><Relationship Id="rId4" Type="http://schemas.openxmlformats.org/officeDocument/2006/relationships/tags" Target="../tags/tag79.xml"/><Relationship Id="rId3" Type="http://schemas.openxmlformats.org/officeDocument/2006/relationships/image" Target="../media/image1.png"/><Relationship Id="rId2" Type="http://schemas.openxmlformats.org/officeDocument/2006/relationships/tags" Target="../tags/tag78.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image" Target="../media/image1.png"/><Relationship Id="rId2" Type="http://schemas.openxmlformats.org/officeDocument/2006/relationships/tags" Target="../tags/tag86.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image" Target="../media/image1.png"/><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0"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image" Target="../media/image1.png"/><Relationship Id="rId2" Type="http://schemas.openxmlformats.org/officeDocument/2006/relationships/tags" Target="../tags/tag106.xml"/><Relationship Id="rId10" Type="http://schemas.openxmlformats.org/officeDocument/2006/relationships/tags" Target="../tags/tag113.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0"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image" Target="../media/image1.png"/><Relationship Id="rId2" Type="http://schemas.openxmlformats.org/officeDocument/2006/relationships/tags" Target="../tags/tag12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image" Target="../media/image1.png"/><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image" Target="../media/image3.png"/><Relationship Id="rId5" Type="http://schemas.openxmlformats.org/officeDocument/2006/relationships/tags" Target="../tags/tag11.xml"/><Relationship Id="rId4" Type="http://schemas.openxmlformats.org/officeDocument/2006/relationships/image" Target="../media/image1.png"/><Relationship Id="rId3" Type="http://schemas.openxmlformats.org/officeDocument/2006/relationships/tags" Target="../tags/tag10.xml"/><Relationship Id="rId2" Type="http://schemas.openxmlformats.org/officeDocument/2006/relationships/tags" Target="../tags/tag9.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4.png"/><Relationship Id="rId4" Type="http://schemas.openxmlformats.org/officeDocument/2006/relationships/tags" Target="../tags/tag18.xml"/><Relationship Id="rId3" Type="http://schemas.openxmlformats.org/officeDocument/2006/relationships/image" Target="../media/image1.png"/><Relationship Id="rId2" Type="http://schemas.openxmlformats.org/officeDocument/2006/relationships/tags" Target="../tags/tag17.xml"/><Relationship Id="rId10" Type="http://schemas.openxmlformats.org/officeDocument/2006/relationships/tags" Target="../tags/tag2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image" Target="../media/image3.png"/><Relationship Id="rId5" Type="http://schemas.openxmlformats.org/officeDocument/2006/relationships/tags" Target="../tags/tag26.xml"/><Relationship Id="rId4" Type="http://schemas.openxmlformats.org/officeDocument/2006/relationships/image" Target="../media/image1.png"/><Relationship Id="rId3" Type="http://schemas.openxmlformats.org/officeDocument/2006/relationships/tags" Target="../tags/tag25.xml"/><Relationship Id="rId2" Type="http://schemas.openxmlformats.org/officeDocument/2006/relationships/tags" Target="../tags/tag24.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image" Target="../media/image3.png"/><Relationship Id="rId5" Type="http://schemas.openxmlformats.org/officeDocument/2006/relationships/tags" Target="../tags/tag35.xml"/><Relationship Id="rId4" Type="http://schemas.openxmlformats.org/officeDocument/2006/relationships/image" Target="../media/image1.png"/><Relationship Id="rId3" Type="http://schemas.openxmlformats.org/officeDocument/2006/relationships/tags" Target="../tags/tag34.xml"/><Relationship Id="rId2" Type="http://schemas.openxmlformats.org/officeDocument/2006/relationships/tags" Target="../tags/tag33.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image" Target="../media/image3.png"/><Relationship Id="rId4" Type="http://schemas.openxmlformats.org/officeDocument/2006/relationships/tags" Target="../tags/tag45.xml"/><Relationship Id="rId3" Type="http://schemas.openxmlformats.org/officeDocument/2006/relationships/image" Target="../media/image1.png"/><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image" Target="../media/image3.png"/><Relationship Id="rId4" Type="http://schemas.openxmlformats.org/officeDocument/2006/relationships/tags" Target="../tags/tag54.xml"/><Relationship Id="rId3" Type="http://schemas.openxmlformats.org/officeDocument/2006/relationships/image" Target="../media/image1.png"/><Relationship Id="rId2" Type="http://schemas.openxmlformats.org/officeDocument/2006/relationships/tags" Target="../tags/tag53.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image" Target="../media/image3.png"/><Relationship Id="rId6" Type="http://schemas.openxmlformats.org/officeDocument/2006/relationships/tags" Target="../tags/tag64.xml"/><Relationship Id="rId5" Type="http://schemas.openxmlformats.org/officeDocument/2006/relationships/image" Target="../media/image1.png"/><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sp>
        <p:nvSpPr>
          <p:cNvPr id="9" name="矩形 57"/>
          <p:cNvSpPr>
            <a:spLocks noChangeArrowheads="1"/>
          </p:cNvSpPr>
          <p:nvPr userDrawn="1">
            <p:custDataLst>
              <p:tags r:id="rId2"/>
            </p:custDataLst>
          </p:nvPr>
        </p:nvSpPr>
        <p:spPr bwMode="auto">
          <a:xfrm>
            <a:off x="879742" y="4191649"/>
            <a:ext cx="2767138" cy="368686"/>
          </a:xfrm>
          <a:prstGeom prst="rect">
            <a:avLst/>
          </a:prstGeom>
          <a:solidFill>
            <a:schemeClr val="accent1">
              <a:lumMod val="75000"/>
            </a:schemeClr>
          </a:solidFill>
          <a:ln>
            <a:noFill/>
          </a:ln>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pic>
        <p:nvPicPr>
          <p:cNvPr id="7" name="图片 6"/>
          <p:cNvPicPr>
            <a:picLocks noChangeAspect="1"/>
          </p:cNvPicPr>
          <p:nvPr userDrawn="1">
            <p:custDataLst>
              <p:tags r:id="rId3"/>
            </p:custDataLst>
          </p:nvPr>
        </p:nvPicPr>
        <p:blipFill>
          <a:blip r:embed="rId4" cstate="email"/>
          <a:stretch>
            <a:fillRect/>
          </a:stretch>
        </p:blipFill>
        <p:spPr>
          <a:xfrm>
            <a:off x="0" y="5334000"/>
            <a:ext cx="12192000" cy="1524000"/>
          </a:xfrm>
          <a:prstGeom prst="rect">
            <a:avLst/>
          </a:prstGeom>
        </p:spPr>
      </p:pic>
      <p:pic>
        <p:nvPicPr>
          <p:cNvPr id="11" name="图片 10"/>
          <p:cNvPicPr>
            <a:picLocks noChangeAspect="1"/>
          </p:cNvPicPr>
          <p:nvPr userDrawn="1">
            <p:custDataLst>
              <p:tags r:id="rId5"/>
            </p:custDataLst>
          </p:nvPr>
        </p:nvPicPr>
        <p:blipFill>
          <a:blip r:embed="rId6" cstate="email"/>
          <a:srcRect/>
          <a:stretch>
            <a:fillRect/>
          </a:stretch>
        </p:blipFill>
        <p:spPr>
          <a:xfrm>
            <a:off x="5908142" y="0"/>
            <a:ext cx="6283858" cy="6858000"/>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sp>
        <p:nvSpPr>
          <p:cNvPr id="2" name="标题 1"/>
          <p:cNvSpPr>
            <a:spLocks noGrp="1"/>
          </p:cNvSpPr>
          <p:nvPr>
            <p:ph type="ctrTitle" hasCustomPrompt="1"/>
            <p:custDataLst>
              <p:tags r:id="rId7"/>
            </p:custDataLst>
          </p:nvPr>
        </p:nvSpPr>
        <p:spPr>
          <a:xfrm>
            <a:off x="824400" y="1537200"/>
            <a:ext cx="6008400" cy="2556000"/>
          </a:xfrm>
        </p:spPr>
        <p:txBody>
          <a:bodyPr lIns="90000" tIns="46800" rIns="90000" bIns="46800" anchor="b" anchorCtr="0">
            <a:normAutofit/>
          </a:bodyPr>
          <a:lstStyle>
            <a:lvl1pPr algn="l">
              <a:defRPr sz="8000" spc="600" baseline="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8"/>
            </p:custDataLst>
          </p:nvPr>
        </p:nvSpPr>
        <p:spPr>
          <a:xfrm>
            <a:off x="879743" y="4191649"/>
            <a:ext cx="2767138" cy="368686"/>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bg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304200"/>
            <a:ext cx="12192000" cy="6553800"/>
            <a:chOff x="0" y="304200"/>
            <a:chExt cx="12192000" cy="6553800"/>
          </a:xfrm>
        </p:grpSpPr>
        <p:sp>
          <p:nvSpPr>
            <p:cNvPr id="9" name="矩形 8"/>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10" name="组合 9"/>
            <p:cNvGrpSpPr/>
            <p:nvPr userDrawn="1"/>
          </p:nvGrpSpPr>
          <p:grpSpPr>
            <a:xfrm>
              <a:off x="0" y="4697730"/>
              <a:ext cx="12192000" cy="2160270"/>
              <a:chOff x="0" y="4697730"/>
              <a:chExt cx="12192000" cy="2160270"/>
            </a:xfrm>
          </p:grpSpPr>
          <p:pic>
            <p:nvPicPr>
              <p:cNvPr id="11" name="图片 10"/>
              <p:cNvPicPr>
                <a:picLocks noChangeAspect="1"/>
              </p:cNvPicPr>
              <p:nvPr userDrawn="1">
                <p:custDataLst>
                  <p:tags r:id="rId4"/>
                </p:custDataLst>
              </p:nvPr>
            </p:nvPicPr>
            <p:blipFill>
              <a:blip r:embed="rId5" cstate="email"/>
              <a:stretch>
                <a:fillRect/>
              </a:stretch>
            </p:blipFill>
            <p:spPr>
              <a:xfrm>
                <a:off x="0" y="5334000"/>
                <a:ext cx="12192000" cy="1524000"/>
              </a:xfrm>
              <a:prstGeom prst="rect">
                <a:avLst/>
              </a:prstGeom>
            </p:spPr>
          </p:pic>
          <p:pic>
            <p:nvPicPr>
              <p:cNvPr id="12" name="图片 11"/>
              <p:cNvPicPr>
                <a:picLocks noChangeAspect="1"/>
              </p:cNvPicPr>
              <p:nvPr userDrawn="1">
                <p:custDataLst>
                  <p:tags r:id="rId6"/>
                </p:custDataLst>
              </p:nvPr>
            </p:nvPicPr>
            <p:blipFill>
              <a:blip r:embed="rId7"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gr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cstate="email"/>
          <a:stretch>
            <a:fillRect/>
          </a:stretch>
        </p:blipFill>
        <p:spPr>
          <a:xfrm>
            <a:off x="0" y="5334000"/>
            <a:ext cx="12192000" cy="1524000"/>
          </a:xfrm>
          <a:prstGeom prst="rect">
            <a:avLst/>
          </a:prstGeom>
        </p:spPr>
      </p:pic>
      <p:pic>
        <p:nvPicPr>
          <p:cNvPr id="12" name="图片 11"/>
          <p:cNvPicPr>
            <a:picLocks noChangeAspect="1"/>
          </p:cNvPicPr>
          <p:nvPr userDrawn="1">
            <p:custDataLst>
              <p:tags r:id="rId4"/>
            </p:custDataLst>
          </p:nvPr>
        </p:nvPicPr>
        <p:blipFill>
          <a:blip r:embed="rId5" cstate="email"/>
          <a:srcRect/>
          <a:stretch>
            <a:fillRect/>
          </a:stretch>
        </p:blipFill>
        <p:spPr>
          <a:xfrm>
            <a:off x="5908142" y="0"/>
            <a:ext cx="6283858" cy="6858000"/>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sp>
        <p:nvSpPr>
          <p:cNvPr id="8" name="矩形 57"/>
          <p:cNvSpPr>
            <a:spLocks noChangeArrowheads="1"/>
          </p:cNvSpPr>
          <p:nvPr userDrawn="1">
            <p:custDataLst>
              <p:tags r:id="rId6"/>
            </p:custDataLst>
          </p:nvPr>
        </p:nvSpPr>
        <p:spPr bwMode="auto">
          <a:xfrm>
            <a:off x="955132" y="3892203"/>
            <a:ext cx="2919637" cy="382617"/>
          </a:xfrm>
          <a:prstGeom prst="rect">
            <a:avLst/>
          </a:prstGeom>
          <a:solidFill>
            <a:schemeClr val="accent1">
              <a:lumMod val="75000"/>
            </a:schemeClr>
          </a:solidFill>
          <a:ln>
            <a:noFill/>
          </a:ln>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2" name="标题 1"/>
          <p:cNvSpPr>
            <a:spLocks noGrp="1"/>
          </p:cNvSpPr>
          <p:nvPr>
            <p:ph type="title" hasCustomPrompt="1"/>
            <p:custDataLst>
              <p:tags r:id="rId7"/>
            </p:custDataLst>
          </p:nvPr>
        </p:nvSpPr>
        <p:spPr>
          <a:xfrm>
            <a:off x="824400" y="2397600"/>
            <a:ext cx="6008400" cy="1324800"/>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80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0" name="文本占位符 9"/>
          <p:cNvSpPr>
            <a:spLocks noGrp="1"/>
          </p:cNvSpPr>
          <p:nvPr>
            <p:ph type="body" sz="quarter" idx="13" hasCustomPrompt="1"/>
            <p:custDataLst>
              <p:tags r:id="rId8"/>
            </p:custDataLst>
          </p:nvPr>
        </p:nvSpPr>
        <p:spPr>
          <a:xfrm>
            <a:off x="955675" y="3892550"/>
            <a:ext cx="2919413" cy="382588"/>
          </a:xfrm>
        </p:spPr>
        <p:txBody>
          <a:bodyPr lIns="90000" tIns="46800" rIns="90000" bIns="46800">
            <a:normAutofit/>
          </a:bodyPr>
          <a:lstStyle>
            <a:lvl1pPr marL="0" indent="0">
              <a:lnSpc>
                <a:spcPct val="100000"/>
              </a:lnSpc>
              <a:buNone/>
              <a:defRPr sz="1800" baseline="0">
                <a:solidFill>
                  <a:schemeClr val="bg1"/>
                </a:solidFill>
                <a:latin typeface="Arial" panose="020B0604020202020204" pitchFamily="34" charset="0"/>
              </a:defRPr>
            </a:lvl1pPr>
          </a:lstStyle>
          <a:p>
            <a:pPr lvl="0"/>
            <a:r>
              <a:rPr lang="zh-CN" altLang="en-US" dirty="0"/>
              <a:t>编辑文本</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a:blip r:embed="rId3" cstate="email"/>
          <a:stretch>
            <a:fillRect/>
          </a:stretch>
        </p:blipFill>
        <p:spPr>
          <a:xfrm>
            <a:off x="0" y="5334000"/>
            <a:ext cx="12192000" cy="1524000"/>
          </a:xfrm>
          <a:prstGeom prst="rect">
            <a:avLst/>
          </a:prstGeom>
        </p:spPr>
      </p:pic>
      <p:sp>
        <p:nvSpPr>
          <p:cNvPr id="2" name="标题 1"/>
          <p:cNvSpPr>
            <a:spLocks noGrp="1"/>
          </p:cNvSpPr>
          <p:nvPr>
            <p:ph type="title"/>
            <p:custDataLst>
              <p:tags r:id="rId4"/>
            </p:custDataLst>
          </p:nvPr>
        </p:nvSpPr>
        <p:spPr/>
        <p:txBody>
          <a:bodyPr/>
          <a:lstStyle>
            <a:lvl1pPr>
              <a:defRPr baseline="0">
                <a:latin typeface="(使用中文字体)"/>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custDataLst>
              <p:tags r:id="rId3"/>
            </p:custDataLst>
          </p:nvPr>
        </p:nvPicPr>
        <p:blipFill>
          <a:blip r:embed="rId4" cstate="email"/>
          <a:stretch>
            <a:fillRect/>
          </a:stretch>
        </p:blipFill>
        <p:spPr>
          <a:xfrm>
            <a:off x="0" y="5334000"/>
            <a:ext cx="12192000" cy="1524000"/>
          </a:xfrm>
          <a:prstGeom prst="rect">
            <a:avLst/>
          </a:prstGeom>
        </p:spPr>
      </p:pic>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1" name="图片 10"/>
          <p:cNvPicPr>
            <a:picLocks noChangeAspect="1"/>
          </p:cNvPicPr>
          <p:nvPr userDrawn="1">
            <p:custDataLst>
              <p:tags r:id="rId9"/>
            </p:custDataLst>
          </p:nvPr>
        </p:nvPicPr>
        <p:blipFill>
          <a:blip r:embed="rId10" cstate="email"/>
          <a:stretch>
            <a:fillRect/>
          </a:stretch>
        </p:blipFill>
        <p:spPr>
          <a:xfrm>
            <a:off x="0" y="5334000"/>
            <a:ext cx="12192000" cy="1524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cstate="email"/>
          <a:stretch>
            <a:fillRect/>
          </a:stretch>
        </p:blipFill>
        <p:spPr>
          <a:xfrm>
            <a:off x="0" y="5334000"/>
            <a:ext cx="12192000" cy="1524000"/>
          </a:xfrm>
          <a:prstGeom prst="rect">
            <a:avLst/>
          </a:prstGeom>
        </p:spPr>
      </p:pic>
      <p:sp>
        <p:nvSpPr>
          <p:cNvPr id="10" name="矩形 9"/>
          <p:cNvSpPr/>
          <p:nvPr userDrawn="1">
            <p:custDataLst>
              <p:tags r:id="rId4"/>
            </p:custDataLst>
          </p:nvPr>
        </p:nvSpPr>
        <p:spPr>
          <a:xfrm>
            <a:off x="0" y="0"/>
            <a:ext cx="12192000" cy="2664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12" name="图片 11"/>
          <p:cNvPicPr>
            <a:picLocks noChangeAspect="1"/>
          </p:cNvPicPr>
          <p:nvPr userDrawn="1">
            <p:custDataLst>
              <p:tags r:id="rId9"/>
            </p:custDataLst>
          </p:nvPr>
        </p:nvPicPr>
        <p:blipFill>
          <a:blip r:embed="rId10" cstate="email"/>
          <a:stretch>
            <a:fillRect/>
          </a:stretch>
        </p:blipFill>
        <p:spPr>
          <a:xfrm>
            <a:off x="0" y="5334000"/>
            <a:ext cx="12192000" cy="152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custDataLst>
              <p:tags r:id="rId2"/>
            </p:custDataLst>
          </p:nvPr>
        </p:nvPicPr>
        <p:blipFill>
          <a:blip r:embed="rId3" cstate="email"/>
          <a:stretch>
            <a:fillRect/>
          </a:stretch>
        </p:blipFill>
        <p:spPr>
          <a:xfrm>
            <a:off x="0" y="5354955"/>
            <a:ext cx="12192000" cy="1524000"/>
          </a:xfrm>
          <a:prstGeom prst="rect">
            <a:avLst/>
          </a:prstGeom>
        </p:spPr>
      </p:pic>
      <p:sp>
        <p:nvSpPr>
          <p:cNvPr id="10" name="矩形 9"/>
          <p:cNvSpPr/>
          <p:nvPr userDrawn="1">
            <p:custDataLst>
              <p:tags r:id="rId4"/>
            </p:custDataLst>
          </p:nvPr>
        </p:nvSpPr>
        <p:spPr>
          <a:xfrm>
            <a:off x="0" y="0"/>
            <a:ext cx="12192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2" name="图片 11"/>
          <p:cNvPicPr>
            <a:picLocks noChangeAspect="1"/>
          </p:cNvPicPr>
          <p:nvPr userDrawn="1">
            <p:custDataLst>
              <p:tags r:id="rId3"/>
            </p:custDataLst>
          </p:nvPr>
        </p:nvPicPr>
        <p:blipFill>
          <a:blip r:embed="rId4" cstate="email"/>
          <a:stretch>
            <a:fillRect/>
          </a:stretch>
        </p:blipFill>
        <p:spPr>
          <a:xfrm>
            <a:off x="0" y="5334000"/>
            <a:ext cx="12192000" cy="1524000"/>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normAutofit/>
          </a:bodyPr>
          <a:lstStyle>
            <a:lvl1pPr algn="ctr">
              <a:defRPr sz="6000"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4697730"/>
            <a:ext cx="12192000" cy="2160270"/>
            <a:chOff x="0" y="4697730"/>
            <a:chExt cx="12192000" cy="2160270"/>
          </a:xfrm>
        </p:grpSpPr>
        <p:pic>
          <p:nvPicPr>
            <p:cNvPr id="8" name="图片 7"/>
            <p:cNvPicPr>
              <a:picLocks noChangeAspect="1"/>
            </p:cNvPicPr>
            <p:nvPr userDrawn="1">
              <p:custDataLst>
                <p:tags r:id="rId3"/>
              </p:custDataLst>
            </p:nvPr>
          </p:nvPicPr>
          <p:blipFill>
            <a:blip r:embed="rId4" cstate="email"/>
            <a:stretch>
              <a:fillRect/>
            </a:stretch>
          </p:blipFill>
          <p:spPr>
            <a:xfrm>
              <a:off x="0" y="5334000"/>
              <a:ext cx="12192000" cy="1524000"/>
            </a:xfrm>
            <a:prstGeom prst="rect">
              <a:avLst/>
            </a:prstGeom>
          </p:spPr>
        </p:pic>
        <p:pic>
          <p:nvPicPr>
            <p:cNvPr id="9" name="图片 8"/>
            <p:cNvPicPr>
              <a:picLocks noChangeAspect="1"/>
            </p:cNvPicPr>
            <p:nvPr userDrawn="1">
              <p:custDataLst>
                <p:tags r:id="rId5"/>
              </p:custDataLst>
            </p:nvPr>
          </p:nvPicPr>
          <p:blipFill>
            <a:blip r:embed="rId6"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cstate="email"/>
          <a:stretch>
            <a:fillRect/>
          </a:stretch>
        </p:blipFill>
        <p:spPr>
          <a:xfrm>
            <a:off x="0" y="5334000"/>
            <a:ext cx="12192000" cy="1524000"/>
          </a:xfrm>
          <a:prstGeom prst="rect">
            <a:avLst/>
          </a:prstGeom>
        </p:spPr>
      </p:pic>
      <p:pic>
        <p:nvPicPr>
          <p:cNvPr id="8" name="图片 7"/>
          <p:cNvPicPr>
            <a:picLocks noChangeAspect="1"/>
          </p:cNvPicPr>
          <p:nvPr userDrawn="1">
            <p:custDataLst>
              <p:tags r:id="rId4"/>
            </p:custDataLst>
          </p:nvPr>
        </p:nvPicPr>
        <p:blipFill rotWithShape="1">
          <a:blip r:embed="rId5"/>
          <a:srcRect/>
          <a:stretch>
            <a:fillRect/>
          </a:stretch>
        </p:blipFill>
        <p:spPr>
          <a:xfrm>
            <a:off x="2686994" y="1204686"/>
            <a:ext cx="6818012" cy="5653314"/>
          </a:xfrm>
          <a:prstGeom prst="rect">
            <a:avLst/>
          </a:prstGeom>
        </p:spPr>
      </p:pic>
      <p:sp>
        <p:nvSpPr>
          <p:cNvPr id="9" name="等腰三角形 8"/>
          <p:cNvSpPr/>
          <p:nvPr userDrawn="1">
            <p:custDataLst>
              <p:tags r:id="rId6"/>
            </p:custDataLst>
          </p:nvPr>
        </p:nvSpPr>
        <p:spPr>
          <a:xfrm rot="10800000">
            <a:off x="5994399" y="1554377"/>
            <a:ext cx="203200" cy="1353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7"/>
            </p:custDataLst>
          </p:nvPr>
        </p:nvSpPr>
        <p:spPr>
          <a:xfrm>
            <a:off x="4359600" y="1944000"/>
            <a:ext cx="3474000" cy="399600"/>
          </a:xfrm>
        </p:spPr>
        <p:txBody>
          <a:bodyPr lIns="90000" tIns="46800" rIns="90000" bIns="46800" anchor="t" anchorCtr="0">
            <a:normAutofit/>
          </a:bodyPr>
          <a:lstStyle>
            <a:lvl1pPr algn="ctr">
              <a:defRPr sz="200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0" y="4697730"/>
            <a:ext cx="12192000" cy="2160270"/>
            <a:chOff x="0" y="4697730"/>
            <a:chExt cx="12192000" cy="2160270"/>
          </a:xfrm>
        </p:grpSpPr>
        <p:pic>
          <p:nvPicPr>
            <p:cNvPr id="9" name="图片 8"/>
            <p:cNvPicPr>
              <a:picLocks noChangeAspect="1"/>
            </p:cNvPicPr>
            <p:nvPr userDrawn="1">
              <p:custDataLst>
                <p:tags r:id="rId3"/>
              </p:custDataLst>
            </p:nvPr>
          </p:nvPicPr>
          <p:blipFill>
            <a:blip r:embed="rId4" cstate="email"/>
            <a:stretch>
              <a:fillRect/>
            </a:stretch>
          </p:blipFill>
          <p:spPr>
            <a:xfrm>
              <a:off x="0" y="5334000"/>
              <a:ext cx="12192000" cy="1524000"/>
            </a:xfrm>
            <a:prstGeom prst="rect">
              <a:avLst/>
            </a:prstGeom>
          </p:spPr>
        </p:pic>
        <p:pic>
          <p:nvPicPr>
            <p:cNvPr id="10" name="图片 9"/>
            <p:cNvPicPr>
              <a:picLocks noChangeAspect="1"/>
            </p:cNvPicPr>
            <p:nvPr userDrawn="1">
              <p:custDataLst>
                <p:tags r:id="rId5"/>
              </p:custDataLst>
            </p:nvPr>
          </p:nvPicPr>
          <p:blipFill>
            <a:blip r:embed="rId6"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a:normAutofit/>
          </a:bodyPr>
          <a:lstStyle>
            <a:lvl1pPr>
              <a:lnSpc>
                <a:spcPct val="130000"/>
              </a:lnSpc>
              <a:defRPr sz="1600" baseline="0">
                <a:solidFill>
                  <a:schemeClr val="bg1"/>
                </a:solidFill>
                <a:latin typeface="微软雅黑" panose="020B0503020204020204" charset="-122"/>
                <a:ea typeface="微软雅黑" panose="020B0503020204020204" charset="-122"/>
              </a:defRPr>
            </a:lvl1pPr>
            <a:lvl2pPr>
              <a:lnSpc>
                <a:spcPct val="130000"/>
              </a:lnSpc>
              <a:defRPr sz="1600" baseline="0">
                <a:solidFill>
                  <a:schemeClr val="bg1"/>
                </a:solidFill>
                <a:latin typeface="微软雅黑" panose="020B0503020204020204" charset="-122"/>
                <a:ea typeface="微软雅黑" panose="020B0503020204020204" charset="-122"/>
              </a:defRPr>
            </a:lvl2pPr>
            <a:lvl3pPr>
              <a:lnSpc>
                <a:spcPct val="130000"/>
              </a:lnSpc>
              <a:defRPr sz="1600" baseline="0">
                <a:solidFill>
                  <a:schemeClr val="bg1"/>
                </a:solidFill>
                <a:latin typeface="微软雅黑" panose="020B0503020204020204" charset="-122"/>
                <a:ea typeface="微软雅黑" panose="020B0503020204020204" charset="-122"/>
              </a:defRPr>
            </a:lvl3pPr>
            <a:lvl4pPr>
              <a:lnSpc>
                <a:spcPct val="130000"/>
              </a:lnSpc>
              <a:defRPr sz="1600" baseline="0">
                <a:solidFill>
                  <a:schemeClr val="bg1"/>
                </a:solidFill>
                <a:latin typeface="微软雅黑" panose="020B0503020204020204" charset="-122"/>
                <a:ea typeface="微软雅黑" panose="020B0503020204020204" charset="-122"/>
              </a:defRPr>
            </a:lvl4pPr>
            <a:lvl5pPr>
              <a:lnSpc>
                <a:spcPct val="130000"/>
              </a:lnSpc>
              <a:defRPr sz="1600" baseline="0">
                <a:solidFill>
                  <a:schemeClr val="bg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0" y="4697730"/>
            <a:ext cx="12192000" cy="2160270"/>
            <a:chOff x="0" y="4697730"/>
            <a:chExt cx="12192000" cy="2160270"/>
          </a:xfrm>
        </p:grpSpPr>
        <p:pic>
          <p:nvPicPr>
            <p:cNvPr id="11" name="图片 10"/>
            <p:cNvPicPr>
              <a:picLocks noChangeAspect="1"/>
            </p:cNvPicPr>
            <p:nvPr userDrawn="1">
              <p:custDataLst>
                <p:tags r:id="rId3"/>
              </p:custDataLst>
            </p:nvPr>
          </p:nvPicPr>
          <p:blipFill>
            <a:blip r:embed="rId4" cstate="email"/>
            <a:stretch>
              <a:fillRect/>
            </a:stretch>
          </p:blipFill>
          <p:spPr>
            <a:xfrm>
              <a:off x="0" y="5334000"/>
              <a:ext cx="12192000" cy="1524000"/>
            </a:xfrm>
            <a:prstGeom prst="rect">
              <a:avLst/>
            </a:prstGeom>
          </p:spPr>
        </p:pic>
        <p:pic>
          <p:nvPicPr>
            <p:cNvPr id="12" name="图片 11"/>
            <p:cNvPicPr>
              <a:picLocks noChangeAspect="1"/>
            </p:cNvPicPr>
            <p:nvPr userDrawn="1">
              <p:custDataLst>
                <p:tags r:id="rId5"/>
              </p:custDataLst>
            </p:nvPr>
          </p:nvPicPr>
          <p:blipFill>
            <a:blip r:embed="rId6"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cstate="email"/>
          <a:stretch>
            <a:fillRect/>
          </a:stretch>
        </p:blipFill>
        <p:spPr>
          <a:xfrm>
            <a:off x="0" y="5334000"/>
            <a:ext cx="12192000" cy="1524000"/>
          </a:xfrm>
          <a:prstGeom prst="rect">
            <a:avLst/>
          </a:prstGeom>
        </p:spPr>
      </p:pic>
      <p:pic>
        <p:nvPicPr>
          <p:cNvPr id="8" name="图片 7"/>
          <p:cNvPicPr>
            <a:picLocks noChangeAspect="1"/>
          </p:cNvPicPr>
          <p:nvPr userDrawn="1">
            <p:custDataLst>
              <p:tags r:id="rId4"/>
            </p:custDataLst>
          </p:nvPr>
        </p:nvPicPr>
        <p:blipFill>
          <a:blip r:embed="rId5"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sp>
        <p:nvSpPr>
          <p:cNvPr id="2" name="标题 1"/>
          <p:cNvSpPr>
            <a:spLocks noGrp="1"/>
          </p:cNvSpPr>
          <p:nvPr>
            <p:ph type="title"/>
            <p:custDataLst>
              <p:tags r:id="rId6"/>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a:blip r:embed="rId3" cstate="email"/>
          <a:stretch>
            <a:fillRect/>
          </a:stretch>
        </p:blipFill>
        <p:spPr>
          <a:xfrm>
            <a:off x="0" y="5334000"/>
            <a:ext cx="12192000" cy="1524000"/>
          </a:xfrm>
          <a:prstGeom prst="rect">
            <a:avLst/>
          </a:prstGeom>
        </p:spPr>
      </p:pic>
      <p:pic>
        <p:nvPicPr>
          <p:cNvPr id="10" name="图片 9"/>
          <p:cNvPicPr>
            <a:picLocks noChangeAspect="1"/>
          </p:cNvPicPr>
          <p:nvPr userDrawn="1">
            <p:custDataLst>
              <p:tags r:id="rId4"/>
            </p:custDataLst>
          </p:nvPr>
        </p:nvPicPr>
        <p:blipFill>
          <a:blip r:embed="rId5"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0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lnSpc>
                <a:spcPct val="120000"/>
              </a:lnSpc>
              <a:defRPr>
                <a:latin typeface="微软雅黑" panose="020B0503020204020204" charset="-122"/>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304200"/>
            <a:ext cx="12192000" cy="6553800"/>
            <a:chOff x="0" y="304200"/>
            <a:chExt cx="12192000" cy="6553800"/>
          </a:xfrm>
        </p:grpSpPr>
        <p:sp>
          <p:nvSpPr>
            <p:cNvPr id="9" name="矩形 8"/>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10" name="组合 9"/>
            <p:cNvGrpSpPr/>
            <p:nvPr userDrawn="1"/>
          </p:nvGrpSpPr>
          <p:grpSpPr>
            <a:xfrm>
              <a:off x="0" y="4697730"/>
              <a:ext cx="12192000" cy="2160270"/>
              <a:chOff x="0" y="4697730"/>
              <a:chExt cx="12192000" cy="2160270"/>
            </a:xfrm>
          </p:grpSpPr>
          <p:pic>
            <p:nvPicPr>
              <p:cNvPr id="11" name="图片 10"/>
              <p:cNvPicPr>
                <a:picLocks noChangeAspect="1"/>
              </p:cNvPicPr>
              <p:nvPr userDrawn="1">
                <p:custDataLst>
                  <p:tags r:id="rId4"/>
                </p:custDataLst>
              </p:nvPr>
            </p:nvPicPr>
            <p:blipFill>
              <a:blip r:embed="rId5" cstate="email"/>
              <a:stretch>
                <a:fillRect/>
              </a:stretch>
            </p:blipFill>
            <p:spPr>
              <a:xfrm>
                <a:off x="0" y="5334000"/>
                <a:ext cx="12192000" cy="1524000"/>
              </a:xfrm>
              <a:prstGeom prst="rect">
                <a:avLst/>
              </a:prstGeom>
            </p:spPr>
          </p:pic>
          <p:pic>
            <p:nvPicPr>
              <p:cNvPr id="12" name="图片 11"/>
              <p:cNvPicPr>
                <a:picLocks noChangeAspect="1"/>
              </p:cNvPicPr>
              <p:nvPr userDrawn="1">
                <p:custDataLst>
                  <p:tags r:id="rId6"/>
                </p:custDataLst>
              </p:nvPr>
            </p:nvPicPr>
            <p:blipFill>
              <a:blip r:embed="rId7"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marL="5143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1pPr>
            <a:lvl2pPr marL="9715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2pPr>
            <a:lvl3pPr marL="14287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3pPr>
            <a:lvl4pPr marL="18859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4pPr>
            <a:lvl5pPr marL="23431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144.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bg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15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58.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9.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0.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61.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2.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4.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5.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7.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68.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9.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70.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174.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5.xml"/><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6.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49.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7.xml"/><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8.xml"/><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9.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0.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1.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2.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0.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2.xml"/><Relationship Id="rId2" Type="http://schemas.openxmlformats.org/officeDocument/2006/relationships/image" Target="../media/image7.GIF"/><Relationship Id="rId1" Type="http://schemas.openxmlformats.org/officeDocument/2006/relationships/tags" Target="../tags/tag151.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5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54.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55.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1"/>
          <p:cNvSpPr>
            <a:spLocks noGrp="1"/>
          </p:cNvSpPr>
          <p:nvPr>
            <p:ph type="ctrTitle"/>
            <p:custDataLst>
              <p:tags r:id="rId1"/>
            </p:custDataLst>
          </p:nvPr>
        </p:nvSpPr>
        <p:spPr/>
        <p:txBody>
          <a:bodyPr>
            <a:normAutofit/>
          </a:bodyPr>
          <a:p>
            <a:r>
              <a:rPr lang="en-US" altLang="zh-CN" dirty="0"/>
              <a:t>B</a:t>
            </a:r>
            <a:r>
              <a:rPr lang="zh-CN" altLang="en-US" dirty="0"/>
              <a:t>站视频之大数据</a:t>
            </a:r>
            <a:r>
              <a:rPr lang="zh-CN" altLang="en-US" dirty="0"/>
              <a:t>处理</a:t>
            </a:r>
            <a:endParaRPr lang="zh-CN" altLang="en-US" dirty="0"/>
          </a:p>
        </p:txBody>
      </p:sp>
      <p:sp>
        <p:nvSpPr>
          <p:cNvPr id="15" name="副标题 14"/>
          <p:cNvSpPr>
            <a:spLocks noGrp="1"/>
          </p:cNvSpPr>
          <p:nvPr>
            <p:ph type="subTitle" idx="1"/>
            <p:custDataLst>
              <p:tags r:id="rId2"/>
            </p:custDataLst>
          </p:nvPr>
        </p:nvSpPr>
        <p:spPr>
          <a:xfrm>
            <a:off x="1857375" y="4540250"/>
            <a:ext cx="6861810" cy="665480"/>
          </a:xfrm>
        </p:spPr>
        <p:txBody>
          <a:bodyPr>
            <a:noAutofit/>
          </a:bodyPr>
          <a:p>
            <a:r>
              <a:rPr lang="zh-CN" altLang="en-US" dirty="0">
                <a:sym typeface="Arial" panose="020B0604020202020204" pitchFamily="34" charset="0"/>
              </a:rPr>
              <a:t>路昊东 吴潇 龙若钦 袁启辉 徐梁津 赵昕阳 </a:t>
            </a:r>
            <a:endParaRPr lang="zh-CN" altLang="en-US" dirty="0">
              <a:sym typeface="Arial" panose="020B0604020202020204" pitchFamily="3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内容占位符 7"/>
          <p:cNvSpPr>
            <a:spLocks noGrp="1"/>
          </p:cNvSpPr>
          <p:nvPr>
            <p:ph sz="quarter" idx="13"/>
          </p:nvPr>
        </p:nvSpPr>
        <p:spPr>
          <a:xfrm>
            <a:off x="669925" y="952500"/>
            <a:ext cx="5353685" cy="5499100"/>
          </a:xfrm>
        </p:spPr>
        <p:txBody>
          <a:bodyPr/>
          <a:p>
            <a:r>
              <a:rPr lang="zh-CN" altLang="en-US"/>
              <a:t>数据级</a:t>
            </a:r>
            <a:r>
              <a:rPr lang="zh-CN" altLang="en-US"/>
              <a:t>大小</a:t>
            </a:r>
            <a:endParaRPr lang="zh-CN" altLang="en-US"/>
          </a:p>
          <a:p>
            <a:r>
              <a:rPr lang="zh-CN" altLang="en-US" sz="1200"/>
              <a:t>未清洗原数据：</a:t>
            </a:r>
            <a:r>
              <a:rPr lang="en-US" altLang="zh-CN" sz="1200"/>
              <a:t>11.2GB</a:t>
            </a:r>
            <a:endParaRPr lang="zh-CN" altLang="en-US" sz="1200"/>
          </a:p>
          <a:p>
            <a:r>
              <a:rPr lang="zh-CN" altLang="en-US" sz="1200"/>
              <a:t>清洗后数据： </a:t>
            </a:r>
            <a:r>
              <a:rPr lang="en-US" altLang="zh-CN" sz="1200"/>
              <a:t> </a:t>
            </a:r>
            <a:r>
              <a:rPr lang="zh-CN" altLang="en-US" sz="1200"/>
              <a:t> </a:t>
            </a:r>
            <a:r>
              <a:rPr lang="en-US" altLang="zh-CN" sz="1200"/>
              <a:t>9.6GB</a:t>
            </a:r>
            <a:endParaRPr lang="en-US" altLang="zh-CN" sz="1200"/>
          </a:p>
        </p:txBody>
      </p:sp>
      <p:sp>
        <p:nvSpPr>
          <p:cNvPr id="11" name="内容占位符 7"/>
          <p:cNvSpPr>
            <a:spLocks noGrp="1"/>
          </p:cNvSpPr>
          <p:nvPr/>
        </p:nvSpPr>
        <p:spPr>
          <a:xfrm>
            <a:off x="6023610" y="952500"/>
            <a:ext cx="5353685" cy="5499100"/>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数据级</a:t>
            </a:r>
            <a:r>
              <a:rPr lang="zh-CN" altLang="en-US"/>
              <a:t>来源</a:t>
            </a:r>
            <a:endParaRPr lang="zh-CN" altLang="en-US"/>
          </a:p>
          <a:p>
            <a:r>
              <a:rPr lang="zh-CN" altLang="en-US" sz="1200"/>
              <a:t>利用爬虫程序，通过B站的网页和暴露的api接口获取B站视频的相关数据（播放数，点赞，投币，收藏数和弹幕等）</a:t>
            </a:r>
            <a:endParaRPr lang="zh-CN" altLang="en-US" sz="1200"/>
          </a:p>
          <a:p>
            <a:endParaRPr lang="zh-CN" altLang="en-US" sz="1200"/>
          </a:p>
        </p:txBody>
      </p:sp>
      <p:pic>
        <p:nvPicPr>
          <p:cNvPr id="12" name="图片 11"/>
          <p:cNvPicPr>
            <a:picLocks noChangeAspect="1"/>
          </p:cNvPicPr>
          <p:nvPr/>
        </p:nvPicPr>
        <p:blipFill>
          <a:blip r:embed="rId1"/>
          <a:stretch>
            <a:fillRect/>
          </a:stretch>
        </p:blipFill>
        <p:spPr>
          <a:xfrm>
            <a:off x="867410" y="4960620"/>
            <a:ext cx="2389505" cy="1490980"/>
          </a:xfrm>
          <a:prstGeom prst="rect">
            <a:avLst/>
          </a:prstGeom>
        </p:spPr>
      </p:pic>
      <p:pic>
        <p:nvPicPr>
          <p:cNvPr id="13" name="图片 12"/>
          <p:cNvPicPr>
            <a:picLocks noChangeAspect="1"/>
          </p:cNvPicPr>
          <p:nvPr/>
        </p:nvPicPr>
        <p:blipFill>
          <a:blip r:embed="rId2"/>
          <a:stretch>
            <a:fillRect/>
          </a:stretch>
        </p:blipFill>
        <p:spPr>
          <a:xfrm>
            <a:off x="6311900" y="1975485"/>
            <a:ext cx="5347970" cy="4258310"/>
          </a:xfrm>
          <a:prstGeom prst="rect">
            <a:avLst/>
          </a:prstGeom>
        </p:spPr>
      </p:pic>
      <p:pic>
        <p:nvPicPr>
          <p:cNvPr id="14" name="图片 13" descr="ans文件夹下分目录"/>
          <p:cNvPicPr>
            <a:picLocks noChangeAspect="1"/>
          </p:cNvPicPr>
          <p:nvPr/>
        </p:nvPicPr>
        <p:blipFill>
          <a:blip r:embed="rId3"/>
          <a:stretch>
            <a:fillRect/>
          </a:stretch>
        </p:blipFill>
        <p:spPr>
          <a:xfrm>
            <a:off x="867410" y="2145030"/>
            <a:ext cx="4342130" cy="256794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to="" calcmode="lin" valueType="num">
                                      <p:cBhvr>
                                        <p:cTn id="7" dur="1" fill="hold"/>
                                        <p:tgtEl>
                                          <p:spTgt spid="8">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 to="" calcmode="lin" valueType="num">
                                      <p:cBhvr>
                                        <p:cTn id="12" dur="1" fill="hold"/>
                                        <p:tgtEl>
                                          <p:spTgt spid="8">
                                            <p:txEl>
                                              <p:pRg st="1" end="1"/>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to="" calcmode="lin" valueType="num">
                                      <p:cBhvr>
                                        <p:cTn id="17" dur="1" fill="hold"/>
                                        <p:tgtEl>
                                          <p:spTgt spid="8">
                                            <p:txEl>
                                              <p:pRg st="2" end="2"/>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to="" calcmode="lin" valueType="num">
                                      <p:cBhvr>
                                        <p:cTn id="22" dur="1" fill="hold"/>
                                        <p:tgtEl>
                                          <p:spTgt spid="14"/>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to="" calcmode="lin" valueType="num">
                                      <p:cBhvr>
                                        <p:cTn id="27" dur="1" fill="hold"/>
                                        <p:tgtEl>
                                          <p:spTgt spid="1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to="" calcmode="lin" valueType="num">
                                      <p:cBhvr>
                                        <p:cTn id="32" dur="1" fill="hold"/>
                                        <p:tgtEl>
                                          <p:spTgt spid="11"/>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to="" calcmode="lin" valueType="num">
                                      <p:cBhvr>
                                        <p:cTn id="37" dur="1" fill="hold"/>
                                        <p:tgtEl>
                                          <p:spTgt spid="1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7" name="标题 6"/>
          <p:cNvSpPr>
            <a:spLocks noGrp="1"/>
          </p:cNvSpPr>
          <p:nvPr>
            <p:ph type="title"/>
          </p:nvPr>
        </p:nvSpPr>
        <p:spPr/>
        <p:txBody>
          <a:bodyPr/>
          <a:p>
            <a:r>
              <a:rPr lang="zh-CN" altLang="en-US"/>
              <a:t>数据爬取</a:t>
            </a:r>
            <a:endParaRPr lang="zh-CN" altLang="en-US"/>
          </a:p>
        </p:txBody>
      </p:sp>
      <p:sp>
        <p:nvSpPr>
          <p:cNvPr id="8" name="内容占位符 7"/>
          <p:cNvSpPr>
            <a:spLocks noGrp="1"/>
          </p:cNvSpPr>
          <p:nvPr>
            <p:ph idx="1"/>
          </p:nvPr>
        </p:nvSpPr>
        <p:spPr/>
        <p:txBody>
          <a:bodyPr/>
          <a:p>
            <a:pPr>
              <a:lnSpc>
                <a:spcPct val="100000"/>
              </a:lnSpc>
              <a:spcAft>
                <a:spcPts val="500"/>
              </a:spcAft>
            </a:pPr>
            <a:r>
              <a:rPr lang="zh-CN" altLang="en-US" sz="1200"/>
              <a:t>整个爬虫使用scrapy框架来进行数据爬取，对于bilibili专门编写了一个爬虫类。</a:t>
            </a:r>
            <a:endParaRPr lang="zh-CN" altLang="en-US" sz="1200"/>
          </a:p>
          <a:p>
            <a:pPr>
              <a:lnSpc>
                <a:spcPct val="100000"/>
              </a:lnSpc>
              <a:spcAft>
                <a:spcPts val="500"/>
              </a:spcAft>
            </a:pPr>
            <a:r>
              <a:rPr lang="en-US" altLang="zh-CN" sz="1200"/>
              <a:t>1.首先通过B站各排行榜的页面获取数量足够大的视频 的链接</a:t>
            </a:r>
            <a:endParaRPr lang="en-US" altLang="zh-CN" sz="1200"/>
          </a:p>
          <a:p>
            <a:pPr lvl="1">
              <a:lnSpc>
                <a:spcPct val="100000"/>
              </a:lnSpc>
              <a:spcAft>
                <a:spcPts val="500"/>
              </a:spcAft>
            </a:pPr>
            <a:r>
              <a:rPr lang="en-US" altLang="zh-CN" sz="1200"/>
              <a:t>利用lxml包帮助解析网页HTML</a:t>
            </a:r>
            <a:endParaRPr lang="en-US" altLang="zh-CN" sz="1200"/>
          </a:p>
          <a:p>
            <a:pPr>
              <a:lnSpc>
                <a:spcPct val="100000"/>
              </a:lnSpc>
              <a:spcAft>
                <a:spcPts val="500"/>
              </a:spcAft>
            </a:pPr>
            <a:endParaRPr lang="en-US" altLang="zh-CN" sz="1200"/>
          </a:p>
          <a:p>
            <a:pPr>
              <a:lnSpc>
                <a:spcPct val="100000"/>
              </a:lnSpc>
              <a:spcAft>
                <a:spcPts val="500"/>
              </a:spcAft>
            </a:pPr>
            <a:endParaRPr lang="en-US" altLang="zh-CN" sz="1200"/>
          </a:p>
          <a:p>
            <a:pPr>
              <a:lnSpc>
                <a:spcPct val="100000"/>
              </a:lnSpc>
              <a:spcAft>
                <a:spcPts val="500"/>
              </a:spcAft>
            </a:pPr>
            <a:endParaRPr lang="en-US" altLang="zh-CN" sz="1200"/>
          </a:p>
          <a:p>
            <a:pPr>
              <a:lnSpc>
                <a:spcPct val="100000"/>
              </a:lnSpc>
              <a:spcAft>
                <a:spcPts val="500"/>
              </a:spcAft>
            </a:pPr>
            <a:r>
              <a:rPr lang="en-US" altLang="zh-CN" sz="1200"/>
              <a:t>2.对每个视频，利用爬虫程序获取所需数据</a:t>
            </a:r>
            <a:endParaRPr lang="en-US" altLang="zh-CN" sz="1200"/>
          </a:p>
          <a:p>
            <a:pPr lvl="1">
              <a:lnSpc>
                <a:spcPct val="100000"/>
              </a:lnSpc>
              <a:spcAft>
                <a:spcPts val="500"/>
              </a:spcAft>
            </a:pPr>
            <a:r>
              <a:rPr lang="en-US" altLang="zh-CN" sz="1200"/>
              <a:t>综合利用requests包访问api接口，lxml解析HTML，以及F12开发者工具来获取数据</a:t>
            </a:r>
            <a:endParaRPr lang="en-US" altLang="zh-CN" sz="1200"/>
          </a:p>
          <a:p>
            <a:pPr>
              <a:lnSpc>
                <a:spcPct val="100000"/>
              </a:lnSpc>
              <a:spcAft>
                <a:spcPts val="500"/>
              </a:spcAft>
            </a:pPr>
            <a:endParaRPr sz="1200"/>
          </a:p>
          <a:p>
            <a:pPr>
              <a:lnSpc>
                <a:spcPct val="100000"/>
              </a:lnSpc>
              <a:spcAft>
                <a:spcPts val="500"/>
              </a:spcAft>
            </a:pPr>
            <a:endParaRPr sz="1200"/>
          </a:p>
          <a:p>
            <a:pPr>
              <a:lnSpc>
                <a:spcPct val="100000"/>
              </a:lnSpc>
              <a:spcAft>
                <a:spcPts val="500"/>
              </a:spcAft>
            </a:pPr>
            <a:endParaRPr sz="1200"/>
          </a:p>
          <a:p>
            <a:pPr>
              <a:lnSpc>
                <a:spcPct val="100000"/>
              </a:lnSpc>
              <a:spcAft>
                <a:spcPts val="500"/>
              </a:spcAft>
            </a:pPr>
            <a:endParaRPr sz="1200"/>
          </a:p>
          <a:p>
            <a:pPr>
              <a:lnSpc>
                <a:spcPct val="100000"/>
              </a:lnSpc>
              <a:spcAft>
                <a:spcPts val="500"/>
              </a:spcAft>
            </a:pPr>
            <a:endParaRPr sz="1200"/>
          </a:p>
          <a:p>
            <a:pPr>
              <a:lnSpc>
                <a:spcPct val="100000"/>
              </a:lnSpc>
              <a:spcAft>
                <a:spcPts val="500"/>
              </a:spcAft>
            </a:pPr>
            <a:endParaRPr sz="1200"/>
          </a:p>
          <a:p>
            <a:pPr>
              <a:lnSpc>
                <a:spcPct val="100000"/>
              </a:lnSpc>
              <a:spcAft>
                <a:spcPts val="500"/>
              </a:spcAft>
            </a:pPr>
            <a:endParaRPr sz="1200"/>
          </a:p>
          <a:p>
            <a:pPr>
              <a:lnSpc>
                <a:spcPct val="100000"/>
              </a:lnSpc>
              <a:spcAft>
                <a:spcPts val="500"/>
              </a:spcAft>
            </a:pPr>
            <a:r>
              <a:rPr lang="en-US" altLang="zh-CN" sz="1200"/>
              <a:t>3.</a:t>
            </a:r>
            <a:r>
              <a:rPr sz="1200"/>
              <a:t>处理获得的数据，将其输出为一个JSON格式的文件</a:t>
            </a:r>
            <a:endParaRPr sz="1200"/>
          </a:p>
        </p:txBody>
      </p:sp>
      <p:pic>
        <p:nvPicPr>
          <p:cNvPr id="9" name="图片 8"/>
          <p:cNvPicPr>
            <a:picLocks noChangeAspect="1"/>
          </p:cNvPicPr>
          <p:nvPr/>
        </p:nvPicPr>
        <p:blipFill>
          <a:blip r:embed="rId1"/>
          <a:stretch>
            <a:fillRect/>
          </a:stretch>
        </p:blipFill>
        <p:spPr>
          <a:xfrm>
            <a:off x="1290955" y="1657350"/>
            <a:ext cx="4799330" cy="736600"/>
          </a:xfrm>
          <a:prstGeom prst="rect">
            <a:avLst/>
          </a:prstGeom>
        </p:spPr>
      </p:pic>
      <p:pic>
        <p:nvPicPr>
          <p:cNvPr id="10" name="图片 9"/>
          <p:cNvPicPr>
            <a:picLocks noChangeAspect="1"/>
          </p:cNvPicPr>
          <p:nvPr/>
        </p:nvPicPr>
        <p:blipFill>
          <a:blip r:embed="rId2"/>
          <a:stretch>
            <a:fillRect/>
          </a:stretch>
        </p:blipFill>
        <p:spPr>
          <a:xfrm>
            <a:off x="1290955" y="2872105"/>
            <a:ext cx="4799330" cy="1684655"/>
          </a:xfrm>
          <a:prstGeom prst="rect">
            <a:avLst/>
          </a:prstGeom>
        </p:spPr>
      </p:pic>
      <p:pic>
        <p:nvPicPr>
          <p:cNvPr id="11" name="图片 10"/>
          <p:cNvPicPr>
            <a:picLocks noChangeAspect="1"/>
          </p:cNvPicPr>
          <p:nvPr/>
        </p:nvPicPr>
        <p:blipFill>
          <a:blip r:embed="rId3"/>
          <a:stretch>
            <a:fillRect/>
          </a:stretch>
        </p:blipFill>
        <p:spPr>
          <a:xfrm>
            <a:off x="6365240" y="2872105"/>
            <a:ext cx="3931285" cy="3502660"/>
          </a:xfrm>
          <a:prstGeom prst="rect">
            <a:avLst/>
          </a:prstGeom>
        </p:spPr>
      </p:pic>
      <p:pic>
        <p:nvPicPr>
          <p:cNvPr id="12" name="图片 11"/>
          <p:cNvPicPr>
            <a:picLocks noChangeAspect="1"/>
          </p:cNvPicPr>
          <p:nvPr/>
        </p:nvPicPr>
        <p:blipFill>
          <a:blip r:embed="rId4"/>
          <a:stretch>
            <a:fillRect/>
          </a:stretch>
        </p:blipFill>
        <p:spPr>
          <a:xfrm>
            <a:off x="1290955" y="4915535"/>
            <a:ext cx="2479040" cy="1818640"/>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to="" calcmode="lin" valueType="num">
                                      <p:cBhvr>
                                        <p:cTn id="12" dur="1" fill="hold"/>
                                        <p:tgtEl>
                                          <p:spTgt spid="8">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 to="" calcmode="lin" valueType="num">
                                      <p:cBhvr>
                                        <p:cTn id="17" dur="1" fill="hold"/>
                                        <p:tgtEl>
                                          <p:spTgt spid="8">
                                            <p:txEl>
                                              <p:pRg st="1" end="1"/>
                                            </p:txEl>
                                          </p:spTgt>
                                        </p:tgtEl>
                                      </p:cBhvr>
                                    </p:anim>
                                  </p:childTnLst>
                                </p:cTn>
                              </p:par>
                              <p:par>
                                <p:cTn id="18" presetID="24" presetClass="entr" presetSubtype="0" fill="hold" nodeType="with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 to="" calcmode="lin" valueType="num">
                                      <p:cBhvr>
                                        <p:cTn id="20" dur="1" fill="hold"/>
                                        <p:tgtEl>
                                          <p:spTgt spid="8">
                                            <p:txEl>
                                              <p:pRg st="2" end="2"/>
                                            </p:txEl>
                                          </p:spTgt>
                                        </p:tgtEl>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to="" calcmode="lin" valueType="num">
                                      <p:cBhvr>
                                        <p:cTn id="25" dur="1" fill="hold"/>
                                        <p:tgtEl>
                                          <p:spTgt spid="9"/>
                                        </p:tgtEl>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 to="" calcmode="lin" valueType="num">
                                      <p:cBhvr>
                                        <p:cTn id="30" dur="1" fill="hold"/>
                                        <p:tgtEl>
                                          <p:spTgt spid="8">
                                            <p:txEl>
                                              <p:pRg st="6" end="6"/>
                                            </p:txEl>
                                          </p:spTgt>
                                        </p:tgtEl>
                                      </p:cBhvr>
                                    </p:anim>
                                  </p:childTnLst>
                                </p:cTn>
                              </p:par>
                              <p:par>
                                <p:cTn id="31" presetID="24" presetClass="entr" presetSubtype="0"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to="" calcmode="lin" valueType="num">
                                      <p:cBhvr>
                                        <p:cTn id="33" dur="1" fill="hold"/>
                                        <p:tgtEl>
                                          <p:spTgt spid="8">
                                            <p:txEl>
                                              <p:pRg st="7" end="7"/>
                                            </p:txEl>
                                          </p:spTgt>
                                        </p:tgtEl>
                                      </p:cBhvr>
                                    </p:anim>
                                  </p:childTnLst>
                                </p:cTn>
                              </p:par>
                            </p:childTnLst>
                          </p:cTn>
                        </p:par>
                      </p:childTnLst>
                    </p:cTn>
                  </p:par>
                  <p:par>
                    <p:cTn id="34" fill="hold">
                      <p:stCondLst>
                        <p:cond delay="indefinite"/>
                      </p:stCondLst>
                      <p:childTnLst>
                        <p:par>
                          <p:cTn id="35" fill="hold">
                            <p:stCondLst>
                              <p:cond delay="0"/>
                            </p:stCondLst>
                            <p:childTnLst>
                              <p:par>
                                <p:cTn id="36" presetID="24"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to="" calcmode="lin" valueType="num">
                                      <p:cBhvr>
                                        <p:cTn id="38" dur="1" fill="hold"/>
                                        <p:tgtEl>
                                          <p:spTgt spid="10"/>
                                        </p:tgtEl>
                                      </p:cBhvr>
                                    </p:anim>
                                  </p:childTnLst>
                                </p:cTn>
                              </p:par>
                            </p:childTnLst>
                          </p:cTn>
                        </p:par>
                      </p:childTnLst>
                    </p:cTn>
                  </p:par>
                  <p:par>
                    <p:cTn id="39" fill="hold">
                      <p:stCondLst>
                        <p:cond delay="indefinite"/>
                      </p:stCondLst>
                      <p:childTnLst>
                        <p:par>
                          <p:cTn id="40" fill="hold">
                            <p:stCondLst>
                              <p:cond delay="0"/>
                            </p:stCondLst>
                            <p:childTnLst>
                              <p:par>
                                <p:cTn id="41" presetID="24"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to="" calcmode="lin" valueType="num">
                                      <p:cBhvr>
                                        <p:cTn id="43" dur="1" fill="hold"/>
                                        <p:tgtEl>
                                          <p:spTgt spid="11"/>
                                        </p:tgtEl>
                                      </p:cBhvr>
                                    </p:anim>
                                  </p:childTnLst>
                                </p:cTn>
                              </p:par>
                            </p:childTnLst>
                          </p:cTn>
                        </p:par>
                      </p:childTnLst>
                    </p:cTn>
                  </p:par>
                  <p:par>
                    <p:cTn id="44" fill="hold">
                      <p:stCondLst>
                        <p:cond delay="indefinite"/>
                      </p:stCondLst>
                      <p:childTnLst>
                        <p:par>
                          <p:cTn id="45" fill="hold">
                            <p:stCondLst>
                              <p:cond delay="0"/>
                            </p:stCondLst>
                            <p:childTnLst>
                              <p:par>
                                <p:cTn id="46" presetID="24" presetClass="entr" presetSubtype="0" fill="hold" nodeType="clickEffect">
                                  <p:stCondLst>
                                    <p:cond delay="0"/>
                                  </p:stCondLst>
                                  <p:childTnLst>
                                    <p:set>
                                      <p:cBhvr>
                                        <p:cTn id="47" dur="1" fill="hold">
                                          <p:stCondLst>
                                            <p:cond delay="0"/>
                                          </p:stCondLst>
                                        </p:cTn>
                                        <p:tgtEl>
                                          <p:spTgt spid="8">
                                            <p:txEl>
                                              <p:pRg st="15" end="15"/>
                                            </p:txEl>
                                          </p:spTgt>
                                        </p:tgtEl>
                                        <p:attrNameLst>
                                          <p:attrName>style.visibility</p:attrName>
                                        </p:attrNameLst>
                                      </p:cBhvr>
                                      <p:to>
                                        <p:strVal val="visible"/>
                                      </p:to>
                                    </p:set>
                                    <p:anim to="" calcmode="lin" valueType="num">
                                      <p:cBhvr>
                                        <p:cTn id="48" dur="1" fill="hold"/>
                                        <p:tgtEl>
                                          <p:spTgt spid="8">
                                            <p:txEl>
                                              <p:pRg st="15" end="15"/>
                                            </p:txEl>
                                          </p:spTgt>
                                        </p:tgtEl>
                                      </p:cBhvr>
                                    </p:anim>
                                  </p:childTnLst>
                                </p:cTn>
                              </p:par>
                            </p:childTnLst>
                          </p:cTn>
                        </p:par>
                      </p:childTnLst>
                    </p:cTn>
                  </p:par>
                  <p:par>
                    <p:cTn id="49" fill="hold">
                      <p:stCondLst>
                        <p:cond delay="indefinite"/>
                      </p:stCondLst>
                      <p:childTnLst>
                        <p:par>
                          <p:cTn id="50" fill="hold">
                            <p:stCondLst>
                              <p:cond delay="0"/>
                            </p:stCondLst>
                            <p:childTnLst>
                              <p:par>
                                <p:cTn id="51" presetID="24"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to="" calcmode="lin" valueType="num">
                                      <p:cBhvr>
                                        <p:cTn id="53" dur="1" fill="hold"/>
                                        <p:tgtEl>
                                          <p:spTgt spid="1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数据清洗</a:t>
            </a:r>
            <a:endParaRPr lang="zh-CN" altLang="en-US"/>
          </a:p>
        </p:txBody>
      </p:sp>
      <p:sp>
        <p:nvSpPr>
          <p:cNvPr id="3" name="内容占位符 2"/>
          <p:cNvSpPr>
            <a:spLocks noGrp="1"/>
          </p:cNvSpPr>
          <p:nvPr>
            <p:ph idx="1"/>
          </p:nvPr>
        </p:nvSpPr>
        <p:spPr/>
        <p:txBody>
          <a:bodyPr>
            <a:normAutofit lnSpcReduction="20000"/>
          </a:bodyPr>
          <a:p>
            <a:pPr>
              <a:lnSpc>
                <a:spcPct val="100000"/>
              </a:lnSpc>
              <a:spcAft>
                <a:spcPts val="500"/>
              </a:spcAft>
            </a:pPr>
            <a:r>
              <a:rPr lang="zh-CN" altLang="en-US" sz="1200"/>
              <a:t>接受数据：从B站爬下来的</a:t>
            </a:r>
            <a:r>
              <a:rPr lang="en-US" altLang="zh-CN" sz="1200"/>
              <a:t>403595</a:t>
            </a:r>
            <a:r>
              <a:rPr lang="zh-CN" altLang="en-US" sz="1200"/>
              <a:t>个视频的有关数据。</a:t>
            </a:r>
            <a:endParaRPr lang="zh-CN" altLang="en-US" sz="1200"/>
          </a:p>
          <a:p>
            <a:pPr lvl="1">
              <a:lnSpc>
                <a:spcPct val="100000"/>
              </a:lnSpc>
              <a:spcAft>
                <a:spcPts val="500"/>
              </a:spcAft>
            </a:pPr>
            <a:r>
              <a:rPr lang="zh-CN" altLang="en-US" sz="1200"/>
              <a:t>包括：点赞量、收藏量、投币量、转发量、播放量、弹幕、视频标签</a:t>
            </a:r>
            <a:endParaRPr lang="zh-CN" altLang="en-US" sz="1200"/>
          </a:p>
          <a:p>
            <a:pPr lvl="1">
              <a:lnSpc>
                <a:spcPct val="100000"/>
              </a:lnSpc>
              <a:spcAft>
                <a:spcPts val="500"/>
              </a:spcAft>
            </a:pPr>
            <a:r>
              <a:rPr lang="zh-CN" altLang="en-US" sz="1200"/>
              <a:t>格式与大小：.json文件，也可以发送.csv或者.xlsx/.xls文件</a:t>
            </a:r>
            <a:endParaRPr lang="zh-CN" altLang="en-US" sz="1200"/>
          </a:p>
          <a:p>
            <a:pPr lvl="1">
              <a:lnSpc>
                <a:spcPct val="100000"/>
              </a:lnSpc>
              <a:spcAft>
                <a:spcPts val="500"/>
              </a:spcAft>
            </a:pPr>
            <a:r>
              <a:rPr lang="zh-CN" altLang="en-US" sz="1200"/>
              <a:t>本次为了方便起见只是传入了.json文件，共计</a:t>
            </a:r>
            <a:r>
              <a:rPr lang="en-US" altLang="zh-CN" sz="1200"/>
              <a:t>11.2GB</a:t>
            </a:r>
            <a:r>
              <a:rPr lang="zh-CN" altLang="en-US" sz="1200"/>
              <a:t>，命名为data.json</a:t>
            </a:r>
            <a:endParaRPr lang="zh-CN" altLang="en-US" sz="1200"/>
          </a:p>
          <a:p>
            <a:pPr>
              <a:lnSpc>
                <a:spcPct val="100000"/>
              </a:lnSpc>
              <a:spcAft>
                <a:spcPts val="500"/>
              </a:spcAft>
            </a:pPr>
            <a:r>
              <a:rPr lang="zh-CN" altLang="en-US" sz="1200"/>
              <a:t>处理方式：</a:t>
            </a:r>
            <a:endParaRPr lang="zh-CN" altLang="en-US" sz="1200"/>
          </a:p>
          <a:p>
            <a:pPr lvl="1">
              <a:lnSpc>
                <a:spcPct val="100000"/>
              </a:lnSpc>
              <a:spcAft>
                <a:spcPts val="500"/>
              </a:spcAft>
            </a:pPr>
            <a:r>
              <a:rPr lang="zh-CN" altLang="en-US" sz="1200"/>
              <a:t>工具：java搭配maven框架</a:t>
            </a:r>
            <a:endParaRPr lang="zh-CN" altLang="en-US" sz="1200"/>
          </a:p>
          <a:p>
            <a:pPr lvl="2">
              <a:lnSpc>
                <a:spcPct val="100000"/>
              </a:lnSpc>
              <a:spcAft>
                <a:spcPts val="500"/>
              </a:spcAft>
            </a:pPr>
            <a:r>
              <a:rPr lang="zh-CN" altLang="en-US" sz="1200"/>
              <a:t>版本：</a:t>
            </a:r>
            <a:endParaRPr lang="zh-CN" altLang="en-US" sz="1200"/>
          </a:p>
          <a:p>
            <a:pPr lvl="3">
              <a:lnSpc>
                <a:spcPct val="100000"/>
              </a:lnSpc>
              <a:spcAft>
                <a:spcPts val="500"/>
              </a:spcAft>
            </a:pPr>
            <a:r>
              <a:rPr lang="zh-CN" altLang="en-US" sz="1200"/>
              <a:t>JDK:</a:t>
            </a:r>
            <a:r>
              <a:rPr lang="en-US" altLang="zh-CN" sz="1200"/>
              <a:t> </a:t>
            </a:r>
            <a:r>
              <a:rPr lang="zh-CN" altLang="en-US" sz="1200"/>
              <a:t>java 17.0.1 2021-10-19 LTS</a:t>
            </a:r>
            <a:endParaRPr lang="zh-CN" altLang="en-US" sz="1200"/>
          </a:p>
          <a:p>
            <a:pPr lvl="3">
              <a:lnSpc>
                <a:spcPct val="100000"/>
              </a:lnSpc>
              <a:spcAft>
                <a:spcPts val="500"/>
              </a:spcAft>
            </a:pPr>
            <a:r>
              <a:rPr lang="zh-CN" altLang="en-US" sz="1200"/>
              <a:t>JSE:</a:t>
            </a:r>
            <a:r>
              <a:rPr lang="en-US" altLang="zh-CN" sz="1200"/>
              <a:t> </a:t>
            </a:r>
            <a:r>
              <a:rPr lang="zh-CN" altLang="en-US" sz="1200"/>
              <a:t>17.0.1+12-LTS-39</a:t>
            </a:r>
            <a:endParaRPr lang="zh-CN" altLang="en-US" sz="1200"/>
          </a:p>
          <a:p>
            <a:pPr lvl="3">
              <a:lnSpc>
                <a:spcPct val="100000"/>
              </a:lnSpc>
              <a:spcAft>
                <a:spcPts val="500"/>
              </a:spcAft>
            </a:pPr>
            <a:r>
              <a:rPr lang="zh-CN" altLang="en-US" sz="1200"/>
              <a:t>maven:</a:t>
            </a:r>
            <a:r>
              <a:rPr lang="en-US" altLang="zh-CN" sz="1200"/>
              <a:t> </a:t>
            </a:r>
            <a:r>
              <a:rPr lang="zh-CN" altLang="en-US" sz="1200"/>
              <a:t>3.6.3</a:t>
            </a:r>
            <a:endParaRPr lang="zh-CN" altLang="en-US" sz="1200"/>
          </a:p>
          <a:p>
            <a:pPr lvl="2">
              <a:lnSpc>
                <a:spcPct val="100000"/>
              </a:lnSpc>
              <a:spcAft>
                <a:spcPts val="500"/>
              </a:spcAft>
            </a:pPr>
            <a:r>
              <a:rPr lang="zh-CN" altLang="en-US" sz="1200"/>
              <a:t>方法：写了个java项目，分为不同工具类：</a:t>
            </a:r>
            <a:endParaRPr lang="zh-CN" altLang="en-US" sz="1200"/>
          </a:p>
          <a:p>
            <a:pPr lvl="2">
              <a:lnSpc>
                <a:spcPct val="100000"/>
              </a:lnSpc>
              <a:spcAft>
                <a:spcPts val="500"/>
              </a:spcAft>
            </a:pPr>
            <a:r>
              <a:rPr lang="zh-CN" altLang="en-US" sz="1200"/>
              <a:t> </a:t>
            </a:r>
            <a:r>
              <a:rPr lang="en-US" altLang="zh-CN" sz="1200"/>
              <a:t>       </a:t>
            </a:r>
            <a:r>
              <a:rPr lang="zh-CN" altLang="en-US" sz="1200"/>
              <a:t>对不同格式的导入文件进行读入和预处理、</a:t>
            </a:r>
            <a:endParaRPr lang="zh-CN" altLang="en-US" sz="1200"/>
          </a:p>
          <a:p>
            <a:pPr lvl="2">
              <a:lnSpc>
                <a:spcPct val="100000"/>
              </a:lnSpc>
              <a:spcAft>
                <a:spcPts val="500"/>
              </a:spcAft>
            </a:pPr>
            <a:r>
              <a:rPr lang="en-US" altLang="zh-CN" sz="1200"/>
              <a:t>        </a:t>
            </a:r>
            <a:r>
              <a:rPr lang="zh-CN" altLang="en-US" sz="1200"/>
              <a:t>深度处理不同格式的数据，转化格式输出数据</a:t>
            </a:r>
            <a:endParaRPr lang="zh-CN" altLang="en-US" sz="1200"/>
          </a:p>
          <a:p>
            <a:pPr>
              <a:lnSpc>
                <a:spcPct val="100000"/>
              </a:lnSpc>
              <a:spcAft>
                <a:spcPts val="500"/>
              </a:spcAft>
            </a:pPr>
            <a:r>
              <a:rPr lang="zh-CN" altLang="en-US" sz="1200"/>
              <a:t>达成：</a:t>
            </a:r>
            <a:endParaRPr lang="zh-CN" altLang="en-US" sz="1200"/>
          </a:p>
          <a:p>
            <a:pPr lvl="1">
              <a:lnSpc>
                <a:spcPct val="100000"/>
              </a:lnSpc>
              <a:spcAft>
                <a:spcPts val="500"/>
              </a:spcAft>
            </a:pPr>
            <a:r>
              <a:rPr lang="zh-CN" altLang="en-US" sz="1200"/>
              <a:t>改写数据标题</a:t>
            </a:r>
            <a:endParaRPr lang="zh-CN" altLang="en-US" sz="1200"/>
          </a:p>
          <a:p>
            <a:pPr lvl="1">
              <a:lnSpc>
                <a:spcPct val="100000"/>
              </a:lnSpc>
              <a:spcAft>
                <a:spcPts val="500"/>
              </a:spcAft>
            </a:pPr>
            <a:r>
              <a:rPr lang="zh-CN" altLang="en-US" sz="1200"/>
              <a:t>类型转换：“万”字数据串变成确切数字</a:t>
            </a:r>
            <a:endParaRPr lang="zh-CN" altLang="en-US" sz="1200"/>
          </a:p>
          <a:p>
            <a:pPr lvl="1">
              <a:lnSpc>
                <a:spcPct val="100000"/>
              </a:lnSpc>
              <a:spcAft>
                <a:spcPts val="500"/>
              </a:spcAft>
            </a:pPr>
            <a:r>
              <a:rPr lang="zh-CN" altLang="en-US" sz="1200"/>
              <a:t>处理缺省数据</a:t>
            </a:r>
            <a:endParaRPr lang="zh-CN" altLang="en-US" sz="1200"/>
          </a:p>
          <a:p>
            <a:pPr lvl="1">
              <a:lnSpc>
                <a:spcPct val="100000"/>
              </a:lnSpc>
              <a:spcAft>
                <a:spcPts val="500"/>
              </a:spcAft>
            </a:pPr>
            <a:r>
              <a:rPr lang="zh-CN" altLang="en-US" sz="1200"/>
              <a:t>语法错误解决：处理不正确的标点符号，</a:t>
            </a:r>
            <a:endParaRPr lang="zh-CN" altLang="en-US" sz="1200"/>
          </a:p>
          <a:p>
            <a:pPr lvl="1">
              <a:lnSpc>
                <a:spcPct val="100000"/>
              </a:lnSpc>
              <a:spcAft>
                <a:spcPts val="500"/>
              </a:spcAft>
            </a:pPr>
            <a:r>
              <a:rPr lang="zh-CN" altLang="en-US" sz="1200"/>
              <a:t> </a:t>
            </a:r>
            <a:r>
              <a:rPr lang="en-US" altLang="zh-CN" sz="1200"/>
              <a:t>                  </a:t>
            </a:r>
            <a:r>
              <a:rPr lang="zh-CN" altLang="en-US" sz="1200"/>
              <a:t>删除字符串开头结尾的空格，</a:t>
            </a:r>
            <a:endParaRPr lang="zh-CN" altLang="en-US" sz="1200"/>
          </a:p>
          <a:p>
            <a:pPr lvl="1">
              <a:lnSpc>
                <a:spcPct val="100000"/>
              </a:lnSpc>
              <a:spcAft>
                <a:spcPts val="500"/>
              </a:spcAft>
            </a:pPr>
            <a:r>
              <a:rPr lang="zh-CN" altLang="en-US" sz="1200"/>
              <a:t> </a:t>
            </a:r>
            <a:r>
              <a:rPr lang="en-US" altLang="zh-CN" sz="1200"/>
              <a:t>                  </a:t>
            </a:r>
            <a:r>
              <a:rPr lang="zh-CN" altLang="en-US" sz="1200"/>
              <a:t>模糊匹配算法修正拼写错误</a:t>
            </a:r>
            <a:endParaRPr lang="zh-CN" altLang="en-US" sz="1200"/>
          </a:p>
          <a:p>
            <a:pPr>
              <a:lnSpc>
                <a:spcPct val="100000"/>
              </a:lnSpc>
              <a:spcAft>
                <a:spcPts val="500"/>
              </a:spcAft>
            </a:pPr>
            <a:r>
              <a:rPr lang="zh-CN" altLang="en-US" sz="1200"/>
              <a:t>输出数据：</a:t>
            </a:r>
            <a:endParaRPr lang="zh-CN" altLang="en-US" sz="1200"/>
          </a:p>
          <a:p>
            <a:pPr lvl="1">
              <a:lnSpc>
                <a:spcPct val="100000"/>
              </a:lnSpc>
              <a:spcAft>
                <a:spcPts val="500"/>
              </a:spcAft>
            </a:pPr>
            <a:r>
              <a:rPr lang="zh-CN" altLang="en-US" sz="1200"/>
              <a:t>格式：.json文件</a:t>
            </a:r>
            <a:endParaRPr lang="zh-CN" altLang="en-US" sz="1200"/>
          </a:p>
          <a:p>
            <a:pPr lvl="1">
              <a:lnSpc>
                <a:spcPct val="100000"/>
              </a:lnSpc>
              <a:spcAft>
                <a:spcPts val="500"/>
              </a:spcAft>
            </a:pPr>
            <a:r>
              <a:rPr lang="zh-CN" altLang="en-US" sz="1200"/>
              <a:t>既包含一个文件夹ans，其中每个.json文件都只是针对一个视频，大小为</a:t>
            </a:r>
            <a:r>
              <a:rPr lang="en-US" altLang="zh-CN" sz="1200"/>
              <a:t>9.6GB</a:t>
            </a:r>
            <a:endParaRPr lang="zh-CN" altLang="en-US" sz="1200"/>
          </a:p>
          <a:p>
            <a:pPr lvl="1">
              <a:lnSpc>
                <a:spcPct val="100000"/>
              </a:lnSpc>
              <a:spcAft>
                <a:spcPts val="500"/>
              </a:spcAft>
            </a:pPr>
            <a:r>
              <a:rPr lang="zh-CN" altLang="en-US" sz="1200"/>
              <a:t>同时有一个answer.json的文件负责显示全部数据，大小为</a:t>
            </a:r>
            <a:r>
              <a:rPr lang="en-US" altLang="zh-CN" sz="1200"/>
              <a:t>8.0GB</a:t>
            </a:r>
            <a:endParaRPr lang="zh-CN" altLang="en-US" sz="1200"/>
          </a:p>
          <a:p>
            <a:pPr>
              <a:lnSpc>
                <a:spcPct val="100000"/>
              </a:lnSpc>
              <a:spcAft>
                <a:spcPts val="500"/>
              </a:spcAft>
            </a:pPr>
            <a:endParaRPr lang="zh-CN" altLang="en-US" sz="1200"/>
          </a:p>
          <a:p>
            <a:pPr>
              <a:lnSpc>
                <a:spcPct val="100000"/>
              </a:lnSpc>
              <a:spcAft>
                <a:spcPts val="500"/>
              </a:spcAft>
            </a:pPr>
            <a:endParaRPr lang="en-US" altLang="zh-CN" sz="1200"/>
          </a:p>
        </p:txBody>
      </p:sp>
      <p:pic>
        <p:nvPicPr>
          <p:cNvPr id="4" name="图片 3" descr="文件"/>
          <p:cNvPicPr>
            <a:picLocks noChangeAspect="1"/>
          </p:cNvPicPr>
          <p:nvPr/>
        </p:nvPicPr>
        <p:blipFill>
          <a:blip r:embed="rId1"/>
          <a:stretch>
            <a:fillRect/>
          </a:stretch>
        </p:blipFill>
        <p:spPr>
          <a:xfrm>
            <a:off x="7350125" y="130175"/>
            <a:ext cx="4841875" cy="1440180"/>
          </a:xfrm>
          <a:prstGeom prst="rect">
            <a:avLst/>
          </a:prstGeom>
        </p:spPr>
      </p:pic>
      <p:pic>
        <p:nvPicPr>
          <p:cNvPr id="6" name="图片 5" descr="项目结构"/>
          <p:cNvPicPr>
            <a:picLocks noChangeAspect="1"/>
          </p:cNvPicPr>
          <p:nvPr/>
        </p:nvPicPr>
        <p:blipFill>
          <a:blip r:embed="rId2"/>
          <a:stretch>
            <a:fillRect/>
          </a:stretch>
        </p:blipFill>
        <p:spPr>
          <a:xfrm>
            <a:off x="8452485" y="1570355"/>
            <a:ext cx="2637155" cy="526288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cBhvr>
                                    </p:anim>
                                  </p:childTnLst>
                                </p:cTn>
                              </p:par>
                              <p:par>
                                <p:cTn id="13" presetID="24"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to="" calcmode="lin" valueType="num">
                                      <p:cBhvr>
                                        <p:cTn id="15" dur="1" fill="hold"/>
                                        <p:tgtEl>
                                          <p:spTgt spid="3">
                                            <p:txEl>
                                              <p:pRg st="1" end="1"/>
                                            </p:txEl>
                                          </p:spTgt>
                                        </p:tgtEl>
                                      </p:cBhvr>
                                    </p:anim>
                                  </p:childTnLst>
                                </p:cTn>
                              </p:par>
                              <p:par>
                                <p:cTn id="16" presetID="24"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to="" calcmode="lin" valueType="num">
                                      <p:cBhvr>
                                        <p:cTn id="18" dur="1" fill="hold"/>
                                        <p:tgtEl>
                                          <p:spTgt spid="3">
                                            <p:txEl>
                                              <p:pRg st="2" end="2"/>
                                            </p:txEl>
                                          </p:spTgt>
                                        </p:tgtEl>
                                      </p:cBhvr>
                                    </p:anim>
                                  </p:childTnLst>
                                </p:cTn>
                              </p:par>
                              <p:par>
                                <p:cTn id="19" presetID="24"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to="" calcmode="lin" valueType="num">
                                      <p:cBhvr>
                                        <p:cTn id="21" dur="1" fill="hold"/>
                                        <p:tgtEl>
                                          <p:spTgt spid="3">
                                            <p:txEl>
                                              <p:pRg st="3" end="3"/>
                                            </p:txEl>
                                          </p:spTgt>
                                        </p:tgtEl>
                                      </p:cBhvr>
                                    </p:anim>
                                  </p:childTnLst>
                                </p:cTn>
                              </p:par>
                            </p:childTnLst>
                          </p:cTn>
                        </p:par>
                      </p:childTnLst>
                    </p:cTn>
                  </p:par>
                  <p:par>
                    <p:cTn id="22" fill="hold">
                      <p:stCondLst>
                        <p:cond delay="indefinite"/>
                      </p:stCondLst>
                      <p:childTnLst>
                        <p:par>
                          <p:cTn id="23" fill="hold">
                            <p:stCondLst>
                              <p:cond delay="0"/>
                            </p:stCondLst>
                            <p:childTnLst>
                              <p:par>
                                <p:cTn id="24" presetID="24"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to="" calcmode="lin" valueType="num">
                                      <p:cBhvr>
                                        <p:cTn id="26" dur="1" fill="hold"/>
                                        <p:tgtEl>
                                          <p:spTgt spid="4"/>
                                        </p:tgtEl>
                                      </p:cBhvr>
                                    </p:anim>
                                  </p:childTnLst>
                                </p:cTn>
                              </p:par>
                            </p:childTnLst>
                          </p:cTn>
                        </p:par>
                      </p:childTnLst>
                    </p:cTn>
                  </p:par>
                  <p:par>
                    <p:cTn id="27" fill="hold">
                      <p:stCondLst>
                        <p:cond delay="indefinite"/>
                      </p:stCondLst>
                      <p:childTnLst>
                        <p:par>
                          <p:cTn id="28" fill="hold">
                            <p:stCondLst>
                              <p:cond delay="0"/>
                            </p:stCondLst>
                            <p:childTnLst>
                              <p:par>
                                <p:cTn id="29" presetID="24"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to="" calcmode="lin" valueType="num">
                                      <p:cBhvr>
                                        <p:cTn id="31" dur="1" fill="hold"/>
                                        <p:tgtEl>
                                          <p:spTgt spid="3">
                                            <p:txEl>
                                              <p:pRg st="4" end="4"/>
                                            </p:txEl>
                                          </p:spTgt>
                                        </p:tgtEl>
                                      </p:cBhvr>
                                    </p:anim>
                                  </p:childTnLst>
                                </p:cTn>
                              </p:par>
                              <p:par>
                                <p:cTn id="32" presetID="24"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to="" calcmode="lin" valueType="num">
                                      <p:cBhvr>
                                        <p:cTn id="34" dur="1" fill="hold"/>
                                        <p:tgtEl>
                                          <p:spTgt spid="3">
                                            <p:txEl>
                                              <p:pRg st="5" end="5"/>
                                            </p:txEl>
                                          </p:spTgt>
                                        </p:tgtEl>
                                      </p:cBhvr>
                                    </p:anim>
                                  </p:childTnLst>
                                </p:cTn>
                              </p:par>
                              <p:par>
                                <p:cTn id="35" presetID="24"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to="" calcmode="lin" valueType="num">
                                      <p:cBhvr>
                                        <p:cTn id="37" dur="1" fill="hold"/>
                                        <p:tgtEl>
                                          <p:spTgt spid="3">
                                            <p:txEl>
                                              <p:pRg st="6" end="6"/>
                                            </p:txEl>
                                          </p:spTgt>
                                        </p:tgtEl>
                                      </p:cBhvr>
                                    </p:anim>
                                  </p:childTnLst>
                                </p:cTn>
                              </p:par>
                              <p:par>
                                <p:cTn id="38" presetID="24"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to="" calcmode="lin" valueType="num">
                                      <p:cBhvr>
                                        <p:cTn id="40" dur="1" fill="hold"/>
                                        <p:tgtEl>
                                          <p:spTgt spid="3">
                                            <p:txEl>
                                              <p:pRg st="7" end="7"/>
                                            </p:txEl>
                                          </p:spTgt>
                                        </p:tgtEl>
                                      </p:cBhvr>
                                    </p:anim>
                                  </p:childTnLst>
                                </p:cTn>
                              </p:par>
                              <p:par>
                                <p:cTn id="41" presetID="24"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to="" calcmode="lin" valueType="num">
                                      <p:cBhvr>
                                        <p:cTn id="43" dur="1" fill="hold"/>
                                        <p:tgtEl>
                                          <p:spTgt spid="3">
                                            <p:txEl>
                                              <p:pRg st="8" end="8"/>
                                            </p:txEl>
                                          </p:spTgt>
                                        </p:tgtEl>
                                      </p:cBhvr>
                                    </p:anim>
                                  </p:childTnLst>
                                </p:cTn>
                              </p:par>
                              <p:par>
                                <p:cTn id="44" presetID="24"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 to="" calcmode="lin" valueType="num">
                                      <p:cBhvr>
                                        <p:cTn id="46" dur="1" fill="hold"/>
                                        <p:tgtEl>
                                          <p:spTgt spid="3">
                                            <p:txEl>
                                              <p:pRg st="9" end="9"/>
                                            </p:txEl>
                                          </p:spTgt>
                                        </p:tgtEl>
                                      </p:cBhvr>
                                    </p:anim>
                                  </p:childTnLst>
                                </p:cTn>
                              </p:par>
                              <p:par>
                                <p:cTn id="47" presetID="24"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to="" calcmode="lin" valueType="num">
                                      <p:cBhvr>
                                        <p:cTn id="49" dur="1" fill="hold"/>
                                        <p:tgtEl>
                                          <p:spTgt spid="3">
                                            <p:txEl>
                                              <p:pRg st="10" end="10"/>
                                            </p:txEl>
                                          </p:spTgt>
                                        </p:tgtEl>
                                      </p:cBhvr>
                                    </p:anim>
                                  </p:childTnLst>
                                </p:cTn>
                              </p:par>
                              <p:par>
                                <p:cTn id="50" presetID="24"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 to="" calcmode="lin" valueType="num">
                                      <p:cBhvr>
                                        <p:cTn id="52" dur="1" fill="hold"/>
                                        <p:tgtEl>
                                          <p:spTgt spid="3">
                                            <p:txEl>
                                              <p:pRg st="11" end="11"/>
                                            </p:txEl>
                                          </p:spTgt>
                                        </p:tgtEl>
                                      </p:cBhvr>
                                    </p:anim>
                                  </p:childTnLst>
                                </p:cTn>
                              </p:par>
                              <p:par>
                                <p:cTn id="53" presetID="24" presetClass="entr" presetSubtype="0"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to="" calcmode="lin" valueType="num">
                                      <p:cBhvr>
                                        <p:cTn id="55" dur="1" fill="hold"/>
                                        <p:tgtEl>
                                          <p:spTgt spid="3">
                                            <p:txEl>
                                              <p:pRg st="12" end="12"/>
                                            </p:txEl>
                                          </p:spTgt>
                                        </p:tgtEl>
                                      </p:cBhvr>
                                    </p:anim>
                                  </p:childTnLst>
                                </p:cTn>
                              </p:par>
                            </p:childTnLst>
                          </p:cTn>
                        </p:par>
                      </p:childTnLst>
                    </p:cTn>
                  </p:par>
                  <p:par>
                    <p:cTn id="56" fill="hold">
                      <p:stCondLst>
                        <p:cond delay="indefinite"/>
                      </p:stCondLst>
                      <p:childTnLst>
                        <p:par>
                          <p:cTn id="57" fill="hold">
                            <p:stCondLst>
                              <p:cond delay="0"/>
                            </p:stCondLst>
                            <p:childTnLst>
                              <p:par>
                                <p:cTn id="58" presetID="24" presetClass="entr" presetSubtype="0" fill="hold" nodeType="clickEffect">
                                  <p:stCondLst>
                                    <p:cond delay="0"/>
                                  </p:stCondLst>
                                  <p:childTnLst>
                                    <p:set>
                                      <p:cBhvr>
                                        <p:cTn id="59" dur="1" fill="hold">
                                          <p:stCondLst>
                                            <p:cond delay="0"/>
                                          </p:stCondLst>
                                        </p:cTn>
                                        <p:tgtEl>
                                          <p:spTgt spid="3">
                                            <p:txEl>
                                              <p:pRg st="13" end="13"/>
                                            </p:txEl>
                                          </p:spTgt>
                                        </p:tgtEl>
                                        <p:attrNameLst>
                                          <p:attrName>style.visibility</p:attrName>
                                        </p:attrNameLst>
                                      </p:cBhvr>
                                      <p:to>
                                        <p:strVal val="visible"/>
                                      </p:to>
                                    </p:set>
                                    <p:anim to="" calcmode="lin" valueType="num">
                                      <p:cBhvr>
                                        <p:cTn id="60" dur="1" fill="hold"/>
                                        <p:tgtEl>
                                          <p:spTgt spid="3">
                                            <p:txEl>
                                              <p:pRg st="13" end="13"/>
                                            </p:txEl>
                                          </p:spTgt>
                                        </p:tgtEl>
                                      </p:cBhvr>
                                    </p:anim>
                                  </p:childTnLst>
                                </p:cTn>
                              </p:par>
                              <p:par>
                                <p:cTn id="61" presetID="24" presetClass="entr" presetSubtype="0" fill="hold" nodeType="with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 to="" calcmode="lin" valueType="num">
                                      <p:cBhvr>
                                        <p:cTn id="63" dur="1" fill="hold"/>
                                        <p:tgtEl>
                                          <p:spTgt spid="3">
                                            <p:txEl>
                                              <p:pRg st="14" end="14"/>
                                            </p:txEl>
                                          </p:spTgt>
                                        </p:tgtEl>
                                      </p:cBhvr>
                                    </p:anim>
                                  </p:childTnLst>
                                </p:cTn>
                              </p:par>
                              <p:par>
                                <p:cTn id="64" presetID="24" presetClass="entr" presetSubtype="0" fill="hold" nodeType="withEffect">
                                  <p:stCondLst>
                                    <p:cond delay="0"/>
                                  </p:stCondLst>
                                  <p:childTnLst>
                                    <p:set>
                                      <p:cBhvr>
                                        <p:cTn id="65" dur="1" fill="hold">
                                          <p:stCondLst>
                                            <p:cond delay="0"/>
                                          </p:stCondLst>
                                        </p:cTn>
                                        <p:tgtEl>
                                          <p:spTgt spid="3">
                                            <p:txEl>
                                              <p:pRg st="15" end="15"/>
                                            </p:txEl>
                                          </p:spTgt>
                                        </p:tgtEl>
                                        <p:attrNameLst>
                                          <p:attrName>style.visibility</p:attrName>
                                        </p:attrNameLst>
                                      </p:cBhvr>
                                      <p:to>
                                        <p:strVal val="visible"/>
                                      </p:to>
                                    </p:set>
                                    <p:anim to="" calcmode="lin" valueType="num">
                                      <p:cBhvr>
                                        <p:cTn id="66" dur="1" fill="hold"/>
                                        <p:tgtEl>
                                          <p:spTgt spid="3">
                                            <p:txEl>
                                              <p:pRg st="15" end="15"/>
                                            </p:txEl>
                                          </p:spTgt>
                                        </p:tgtEl>
                                      </p:cBhvr>
                                    </p:anim>
                                  </p:childTnLst>
                                </p:cTn>
                              </p:par>
                              <p:par>
                                <p:cTn id="67" presetID="24" presetClass="entr" presetSubtype="0" fill="hold" nodeType="withEffect">
                                  <p:stCondLst>
                                    <p:cond delay="0"/>
                                  </p:stCondLst>
                                  <p:childTnLst>
                                    <p:set>
                                      <p:cBhvr>
                                        <p:cTn id="68" dur="1" fill="hold">
                                          <p:stCondLst>
                                            <p:cond delay="0"/>
                                          </p:stCondLst>
                                        </p:cTn>
                                        <p:tgtEl>
                                          <p:spTgt spid="3">
                                            <p:txEl>
                                              <p:pRg st="16" end="16"/>
                                            </p:txEl>
                                          </p:spTgt>
                                        </p:tgtEl>
                                        <p:attrNameLst>
                                          <p:attrName>style.visibility</p:attrName>
                                        </p:attrNameLst>
                                      </p:cBhvr>
                                      <p:to>
                                        <p:strVal val="visible"/>
                                      </p:to>
                                    </p:set>
                                    <p:anim to="" calcmode="lin" valueType="num">
                                      <p:cBhvr>
                                        <p:cTn id="69" dur="1" fill="hold"/>
                                        <p:tgtEl>
                                          <p:spTgt spid="3">
                                            <p:txEl>
                                              <p:pRg st="16" end="16"/>
                                            </p:txEl>
                                          </p:spTgt>
                                        </p:tgtEl>
                                      </p:cBhvr>
                                    </p:anim>
                                  </p:childTnLst>
                                </p:cTn>
                              </p:par>
                              <p:par>
                                <p:cTn id="70" presetID="24" presetClass="entr" presetSubtype="0" fill="hold" nodeType="withEffect">
                                  <p:stCondLst>
                                    <p:cond delay="0"/>
                                  </p:stCondLst>
                                  <p:childTnLst>
                                    <p:set>
                                      <p:cBhvr>
                                        <p:cTn id="71" dur="1" fill="hold">
                                          <p:stCondLst>
                                            <p:cond delay="0"/>
                                          </p:stCondLst>
                                        </p:cTn>
                                        <p:tgtEl>
                                          <p:spTgt spid="3">
                                            <p:txEl>
                                              <p:pRg st="17" end="17"/>
                                            </p:txEl>
                                          </p:spTgt>
                                        </p:tgtEl>
                                        <p:attrNameLst>
                                          <p:attrName>style.visibility</p:attrName>
                                        </p:attrNameLst>
                                      </p:cBhvr>
                                      <p:to>
                                        <p:strVal val="visible"/>
                                      </p:to>
                                    </p:set>
                                    <p:anim to="" calcmode="lin" valueType="num">
                                      <p:cBhvr>
                                        <p:cTn id="72" dur="1" fill="hold"/>
                                        <p:tgtEl>
                                          <p:spTgt spid="3">
                                            <p:txEl>
                                              <p:pRg st="17" end="17"/>
                                            </p:txEl>
                                          </p:spTgt>
                                        </p:tgtEl>
                                      </p:cBhvr>
                                    </p:anim>
                                  </p:childTnLst>
                                </p:cTn>
                              </p:par>
                              <p:par>
                                <p:cTn id="73" presetID="24" presetClass="entr" presetSubtype="0" fill="hold" nodeType="withEffect">
                                  <p:stCondLst>
                                    <p:cond delay="0"/>
                                  </p:stCondLst>
                                  <p:childTnLst>
                                    <p:set>
                                      <p:cBhvr>
                                        <p:cTn id="74" dur="1" fill="hold">
                                          <p:stCondLst>
                                            <p:cond delay="0"/>
                                          </p:stCondLst>
                                        </p:cTn>
                                        <p:tgtEl>
                                          <p:spTgt spid="3">
                                            <p:txEl>
                                              <p:pRg st="18" end="18"/>
                                            </p:txEl>
                                          </p:spTgt>
                                        </p:tgtEl>
                                        <p:attrNameLst>
                                          <p:attrName>style.visibility</p:attrName>
                                        </p:attrNameLst>
                                      </p:cBhvr>
                                      <p:to>
                                        <p:strVal val="visible"/>
                                      </p:to>
                                    </p:set>
                                    <p:anim to="" calcmode="lin" valueType="num">
                                      <p:cBhvr>
                                        <p:cTn id="75" dur="1" fill="hold"/>
                                        <p:tgtEl>
                                          <p:spTgt spid="3">
                                            <p:txEl>
                                              <p:pRg st="18" end="18"/>
                                            </p:txEl>
                                          </p:spTgt>
                                        </p:tgtEl>
                                      </p:cBhvr>
                                    </p:anim>
                                  </p:childTnLst>
                                </p:cTn>
                              </p:par>
                              <p:par>
                                <p:cTn id="76" presetID="24" presetClass="entr" presetSubtype="0" fill="hold" nodeType="withEffect">
                                  <p:stCondLst>
                                    <p:cond delay="0"/>
                                  </p:stCondLst>
                                  <p:childTnLst>
                                    <p:set>
                                      <p:cBhvr>
                                        <p:cTn id="77" dur="1" fill="hold">
                                          <p:stCondLst>
                                            <p:cond delay="0"/>
                                          </p:stCondLst>
                                        </p:cTn>
                                        <p:tgtEl>
                                          <p:spTgt spid="3">
                                            <p:txEl>
                                              <p:pRg st="19" end="19"/>
                                            </p:txEl>
                                          </p:spTgt>
                                        </p:tgtEl>
                                        <p:attrNameLst>
                                          <p:attrName>style.visibility</p:attrName>
                                        </p:attrNameLst>
                                      </p:cBhvr>
                                      <p:to>
                                        <p:strVal val="visible"/>
                                      </p:to>
                                    </p:set>
                                    <p:anim to="" calcmode="lin" valueType="num">
                                      <p:cBhvr>
                                        <p:cTn id="78" dur="1" fill="hold"/>
                                        <p:tgtEl>
                                          <p:spTgt spid="3">
                                            <p:txEl>
                                              <p:pRg st="19" end="19"/>
                                            </p:txEl>
                                          </p:spTgt>
                                        </p:tgtEl>
                                      </p:cBhvr>
                                    </p:anim>
                                  </p:childTnLst>
                                </p:cTn>
                              </p:par>
                            </p:childTnLst>
                          </p:cTn>
                        </p:par>
                      </p:childTnLst>
                    </p:cTn>
                  </p:par>
                  <p:par>
                    <p:cTn id="79" fill="hold">
                      <p:stCondLst>
                        <p:cond delay="indefinite"/>
                      </p:stCondLst>
                      <p:childTnLst>
                        <p:par>
                          <p:cTn id="80" fill="hold">
                            <p:stCondLst>
                              <p:cond delay="0"/>
                            </p:stCondLst>
                            <p:childTnLst>
                              <p:par>
                                <p:cTn id="81" presetID="24" presetClass="entr" presetSubtype="0" fill="hold" nodeType="clickEffect">
                                  <p:stCondLst>
                                    <p:cond delay="0"/>
                                  </p:stCondLst>
                                  <p:childTnLst>
                                    <p:set>
                                      <p:cBhvr>
                                        <p:cTn id="82" dur="1" fill="hold">
                                          <p:stCondLst>
                                            <p:cond delay="0"/>
                                          </p:stCondLst>
                                        </p:cTn>
                                        <p:tgtEl>
                                          <p:spTgt spid="3">
                                            <p:txEl>
                                              <p:pRg st="20" end="20"/>
                                            </p:txEl>
                                          </p:spTgt>
                                        </p:tgtEl>
                                        <p:attrNameLst>
                                          <p:attrName>style.visibility</p:attrName>
                                        </p:attrNameLst>
                                      </p:cBhvr>
                                      <p:to>
                                        <p:strVal val="visible"/>
                                      </p:to>
                                    </p:set>
                                    <p:anim to="" calcmode="lin" valueType="num">
                                      <p:cBhvr>
                                        <p:cTn id="83" dur="1" fill="hold"/>
                                        <p:tgtEl>
                                          <p:spTgt spid="3">
                                            <p:txEl>
                                              <p:pRg st="20" end="20"/>
                                            </p:txEl>
                                          </p:spTgt>
                                        </p:tgtEl>
                                      </p:cBhvr>
                                    </p:anim>
                                  </p:childTnLst>
                                </p:cTn>
                              </p:par>
                              <p:par>
                                <p:cTn id="84" presetID="24" presetClass="entr" presetSubtype="0" fill="hold" nodeType="withEffect">
                                  <p:stCondLst>
                                    <p:cond delay="0"/>
                                  </p:stCondLst>
                                  <p:childTnLst>
                                    <p:set>
                                      <p:cBhvr>
                                        <p:cTn id="85" dur="1" fill="hold">
                                          <p:stCondLst>
                                            <p:cond delay="0"/>
                                          </p:stCondLst>
                                        </p:cTn>
                                        <p:tgtEl>
                                          <p:spTgt spid="3">
                                            <p:txEl>
                                              <p:pRg st="21" end="21"/>
                                            </p:txEl>
                                          </p:spTgt>
                                        </p:tgtEl>
                                        <p:attrNameLst>
                                          <p:attrName>style.visibility</p:attrName>
                                        </p:attrNameLst>
                                      </p:cBhvr>
                                      <p:to>
                                        <p:strVal val="visible"/>
                                      </p:to>
                                    </p:set>
                                    <p:anim to="" calcmode="lin" valueType="num">
                                      <p:cBhvr>
                                        <p:cTn id="86" dur="1" fill="hold"/>
                                        <p:tgtEl>
                                          <p:spTgt spid="3">
                                            <p:txEl>
                                              <p:pRg st="21" end="21"/>
                                            </p:txEl>
                                          </p:spTgt>
                                        </p:tgtEl>
                                      </p:cBhvr>
                                    </p:anim>
                                  </p:childTnLst>
                                </p:cTn>
                              </p:par>
                              <p:par>
                                <p:cTn id="87" presetID="24" presetClass="entr" presetSubtype="0" fill="hold" nodeType="withEffect">
                                  <p:stCondLst>
                                    <p:cond delay="0"/>
                                  </p:stCondLst>
                                  <p:childTnLst>
                                    <p:set>
                                      <p:cBhvr>
                                        <p:cTn id="88" dur="1" fill="hold">
                                          <p:stCondLst>
                                            <p:cond delay="0"/>
                                          </p:stCondLst>
                                        </p:cTn>
                                        <p:tgtEl>
                                          <p:spTgt spid="3">
                                            <p:txEl>
                                              <p:pRg st="22" end="22"/>
                                            </p:txEl>
                                          </p:spTgt>
                                        </p:tgtEl>
                                        <p:attrNameLst>
                                          <p:attrName>style.visibility</p:attrName>
                                        </p:attrNameLst>
                                      </p:cBhvr>
                                      <p:to>
                                        <p:strVal val="visible"/>
                                      </p:to>
                                    </p:set>
                                    <p:anim to="" calcmode="lin" valueType="num">
                                      <p:cBhvr>
                                        <p:cTn id="89" dur="1" fill="hold"/>
                                        <p:tgtEl>
                                          <p:spTgt spid="3">
                                            <p:txEl>
                                              <p:pRg st="22" end="22"/>
                                            </p:txEl>
                                          </p:spTgt>
                                        </p:tgtEl>
                                      </p:cBhvr>
                                    </p:anim>
                                  </p:childTnLst>
                                </p:cTn>
                              </p:par>
                              <p:par>
                                <p:cTn id="90" presetID="24" presetClass="entr" presetSubtype="0" fill="hold" nodeType="withEffect">
                                  <p:stCondLst>
                                    <p:cond delay="0"/>
                                  </p:stCondLst>
                                  <p:childTnLst>
                                    <p:set>
                                      <p:cBhvr>
                                        <p:cTn id="91" dur="1" fill="hold">
                                          <p:stCondLst>
                                            <p:cond delay="0"/>
                                          </p:stCondLst>
                                        </p:cTn>
                                        <p:tgtEl>
                                          <p:spTgt spid="3">
                                            <p:txEl>
                                              <p:pRg st="23" end="23"/>
                                            </p:txEl>
                                          </p:spTgt>
                                        </p:tgtEl>
                                        <p:attrNameLst>
                                          <p:attrName>style.visibility</p:attrName>
                                        </p:attrNameLst>
                                      </p:cBhvr>
                                      <p:to>
                                        <p:strVal val="visible"/>
                                      </p:to>
                                    </p:set>
                                    <p:anim to="" calcmode="lin" valueType="num">
                                      <p:cBhvr>
                                        <p:cTn id="92" dur="1" fill="hold"/>
                                        <p:tgtEl>
                                          <p:spTgt spid="3">
                                            <p:txEl>
                                              <p:pRg st="23" end="23"/>
                                            </p:txEl>
                                          </p:spTgt>
                                        </p:tgtEl>
                                      </p:cBhvr>
                                    </p:anim>
                                  </p:childTnLst>
                                </p:cTn>
                              </p:par>
                            </p:childTnLst>
                          </p:cTn>
                        </p:par>
                      </p:childTnLst>
                    </p:cTn>
                  </p:par>
                  <p:par>
                    <p:cTn id="93" fill="hold">
                      <p:stCondLst>
                        <p:cond delay="indefinite"/>
                      </p:stCondLst>
                      <p:childTnLst>
                        <p:par>
                          <p:cTn id="94" fill="hold">
                            <p:stCondLst>
                              <p:cond delay="0"/>
                            </p:stCondLst>
                            <p:childTnLst>
                              <p:par>
                                <p:cTn id="95" presetID="24"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anim to="" calcmode="lin" valueType="num">
                                      <p:cBhvr>
                                        <p:cTn id="9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4358965" y="1918600"/>
            <a:ext cx="3474000" cy="399600"/>
          </a:xfrm>
        </p:spPr>
        <p:txBody>
          <a:bodyPr>
            <a:noAutofit/>
          </a:bodyPr>
          <a:p>
            <a:pPr algn="ctr"/>
            <a:r>
              <a:rPr lang="en-US" sz="4000"/>
              <a:t>4.</a:t>
            </a:r>
            <a:r>
              <a:rPr lang="zh-CN" altLang="en-US" sz="4000"/>
              <a:t>系统</a:t>
            </a:r>
            <a:r>
              <a:rPr lang="zh-CN" altLang="en-US" sz="4000"/>
              <a:t>说明</a:t>
            </a:r>
            <a:endParaRPr lang="zh-CN" altLang="en-US" sz="4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sp>
        <p:nvSpPr>
          <p:cNvPr id="4" name="文本占位符 3"/>
          <p:cNvSpPr>
            <a:spLocks noGrp="1"/>
          </p:cNvSpPr>
          <p:nvPr>
            <p:ph type="body" sz="quarter" idx="13"/>
          </p:nvPr>
        </p:nvSpPr>
        <p:spPr>
          <a:xfrm>
            <a:off x="586740" y="455930"/>
            <a:ext cx="3956685" cy="6191250"/>
          </a:xfrm>
        </p:spPr>
        <p:txBody>
          <a:bodyPr>
            <a:noAutofit/>
          </a:bodyPr>
          <a:p>
            <a:pPr>
              <a:lnSpc>
                <a:spcPct val="100000"/>
              </a:lnSpc>
              <a:spcAft>
                <a:spcPts val="500"/>
              </a:spcAft>
            </a:pPr>
            <a:r>
              <a:rPr lang="zh-CN" altLang="en-US" sz="800"/>
              <a:t>配置ssh免密登录</a:t>
            </a:r>
            <a:endParaRPr lang="zh-CN" altLang="en-US" sz="800"/>
          </a:p>
          <a:p>
            <a:pPr lvl="1">
              <a:lnSpc>
                <a:spcPct val="100000"/>
              </a:lnSpc>
              <a:spcAft>
                <a:spcPts val="500"/>
              </a:spcAft>
            </a:pPr>
            <a:r>
              <a:rPr lang="zh-CN" altLang="en-US" sz="800"/>
              <a:t>在三台虚拟机上分别执行：</a:t>
            </a:r>
            <a:endParaRPr lang="zh-CN" altLang="en-US" sz="800"/>
          </a:p>
          <a:p>
            <a:pPr lvl="2">
              <a:lnSpc>
                <a:spcPct val="100000"/>
              </a:lnSpc>
              <a:spcAft>
                <a:spcPts val="500"/>
              </a:spcAft>
            </a:pPr>
            <a:r>
              <a:rPr lang="zh-CN" altLang="en-US" sz="800"/>
              <a:t>ssh-keygen -t rsa</a:t>
            </a:r>
            <a:endParaRPr lang="zh-CN" altLang="en-US" sz="800"/>
          </a:p>
          <a:p>
            <a:pPr lvl="1">
              <a:lnSpc>
                <a:spcPct val="100000"/>
              </a:lnSpc>
              <a:spcAft>
                <a:spcPts val="500"/>
              </a:spcAft>
            </a:pPr>
            <a:r>
              <a:rPr lang="zh-CN" altLang="en-US" sz="800"/>
              <a:t>之后三次回车，生成rsa密钥，之后将这三个密钥在</a:t>
            </a:r>
            <a:r>
              <a:rPr lang="en-US" altLang="zh-CN" sz="800"/>
              <a:t>   </a:t>
            </a:r>
            <a:r>
              <a:rPr lang="zh-CN" altLang="en-US" sz="800"/>
              <a:t>三台虚拟机上互相传输</a:t>
            </a:r>
            <a:endParaRPr lang="zh-CN" altLang="en-US" sz="800"/>
          </a:p>
          <a:p>
            <a:pPr lvl="2">
              <a:lnSpc>
                <a:spcPct val="100000"/>
              </a:lnSpc>
              <a:spcAft>
                <a:spcPts val="500"/>
              </a:spcAft>
            </a:pPr>
            <a:r>
              <a:rPr lang="zh-CN" altLang="en-US" sz="800"/>
              <a:t>ssh-copy-id xxxxxx（虚拟机名称，之前有配置过映射）</a:t>
            </a:r>
            <a:endParaRPr lang="zh-CN" altLang="en-US" sz="800"/>
          </a:p>
          <a:p>
            <a:pPr lvl="1">
              <a:lnSpc>
                <a:spcPct val="100000"/>
              </a:lnSpc>
              <a:spcAft>
                <a:spcPts val="500"/>
              </a:spcAft>
            </a:pPr>
            <a:r>
              <a:rPr lang="zh-CN" altLang="en-US" sz="800"/>
              <a:t>之后输入传输到的机器的密码，完成后使用</a:t>
            </a:r>
            <a:endParaRPr lang="zh-CN" altLang="en-US" sz="800"/>
          </a:p>
          <a:p>
            <a:pPr lvl="2">
              <a:lnSpc>
                <a:spcPct val="100000"/>
              </a:lnSpc>
              <a:spcAft>
                <a:spcPts val="500"/>
              </a:spcAft>
            </a:pPr>
            <a:r>
              <a:rPr lang="zh-CN" altLang="en-US" sz="800"/>
              <a:t>ssh xxxxxx</a:t>
            </a:r>
            <a:endParaRPr lang="zh-CN" altLang="en-US" sz="800"/>
          </a:p>
          <a:p>
            <a:pPr lvl="1">
              <a:lnSpc>
                <a:spcPct val="100000"/>
              </a:lnSpc>
              <a:spcAft>
                <a:spcPts val="500"/>
              </a:spcAft>
            </a:pPr>
            <a:r>
              <a:rPr lang="zh-CN" altLang="en-US" sz="800"/>
              <a:t>可以看到成功登录到了二号机上。后面执行相同的操作配置好三台机器的ssh免密登录。</a:t>
            </a:r>
            <a:endParaRPr lang="zh-CN" altLang="en-US" sz="800"/>
          </a:p>
          <a:p>
            <a:pPr>
              <a:lnSpc>
                <a:spcPct val="100000"/>
              </a:lnSpc>
              <a:spcAft>
                <a:spcPts val="500"/>
              </a:spcAft>
            </a:pPr>
            <a:r>
              <a:rPr lang="zh-CN" altLang="en-US" sz="800"/>
              <a:t>搭建hdfs集群</a:t>
            </a:r>
            <a:endParaRPr lang="zh-CN" altLang="en-US" sz="800"/>
          </a:p>
          <a:p>
            <a:pPr lvl="1">
              <a:lnSpc>
                <a:spcPct val="100000"/>
              </a:lnSpc>
              <a:spcAft>
                <a:spcPts val="500"/>
              </a:spcAft>
            </a:pPr>
            <a:r>
              <a:rPr lang="zh-CN" altLang="en-US" sz="800"/>
              <a:t>1.修改环境变量	gedit ~/.profile</a:t>
            </a:r>
            <a:endParaRPr lang="zh-CN" altLang="en-US" sz="800"/>
          </a:p>
          <a:p>
            <a:pPr lvl="1">
              <a:lnSpc>
                <a:spcPct val="100000"/>
              </a:lnSpc>
              <a:spcAft>
                <a:spcPts val="500"/>
              </a:spcAft>
            </a:pPr>
            <a:r>
              <a:rPr lang="en-US" altLang="zh-CN" sz="800"/>
              <a:t>   </a:t>
            </a:r>
            <a:r>
              <a:rPr lang="zh-CN" altLang="en-US" sz="800"/>
              <a:t>在文件末尾添加 </a:t>
            </a:r>
            <a:endParaRPr lang="zh-CN" altLang="en-US" sz="800"/>
          </a:p>
          <a:p>
            <a:pPr lvl="1">
              <a:lnSpc>
                <a:spcPct val="100000"/>
              </a:lnSpc>
              <a:spcAft>
                <a:spcPts val="500"/>
              </a:spcAft>
            </a:pPr>
            <a:r>
              <a:rPr lang="zh-CN" altLang="en-US" sz="800"/>
              <a:t> # hadoop</a:t>
            </a:r>
            <a:r>
              <a:rPr lang="en-US" altLang="zh-CN" sz="800"/>
              <a:t> </a:t>
            </a:r>
            <a:r>
              <a:rPr lang="zh-CN" altLang="en-US" sz="800"/>
              <a:t>export HADOOP_HOME=/home/master/hadoop-2.7.2</a:t>
            </a:r>
            <a:endParaRPr lang="zh-CN" altLang="en-US" sz="800"/>
          </a:p>
          <a:p>
            <a:pPr lvl="1">
              <a:lnSpc>
                <a:spcPct val="100000"/>
              </a:lnSpc>
              <a:spcAft>
                <a:spcPts val="500"/>
              </a:spcAft>
            </a:pPr>
            <a:r>
              <a:rPr lang="zh-CN" altLang="en-US" sz="800"/>
              <a:t>export</a:t>
            </a:r>
            <a:r>
              <a:rPr lang="en-US" altLang="zh-CN" sz="800"/>
              <a:t> </a:t>
            </a:r>
            <a:r>
              <a:rPr lang="zh-CN" altLang="en-US" sz="800"/>
              <a:t>PATH=$PATH:${HADOOP_HOME}/bin:${HADOOP_HOME}/sbin</a:t>
            </a:r>
            <a:endParaRPr lang="zh-CN" altLang="en-US" sz="800"/>
          </a:p>
          <a:p>
            <a:pPr lvl="1">
              <a:lnSpc>
                <a:spcPct val="100000"/>
              </a:lnSpc>
              <a:spcAft>
                <a:spcPts val="500"/>
              </a:spcAft>
            </a:pPr>
            <a:r>
              <a:rPr lang="zh-CN" altLang="en-US" sz="800"/>
              <a:t>2.修改hadoop配置文件</a:t>
            </a:r>
            <a:endParaRPr lang="zh-CN" altLang="en-US" sz="800"/>
          </a:p>
          <a:p>
            <a:pPr lvl="1">
              <a:lnSpc>
                <a:spcPct val="100000"/>
              </a:lnSpc>
              <a:spcAft>
                <a:spcPts val="500"/>
              </a:spcAft>
            </a:pPr>
            <a:r>
              <a:rPr lang="en-US" altLang="zh-CN" sz="800"/>
              <a:t>   </a:t>
            </a:r>
            <a:r>
              <a:rPr lang="zh-CN" altLang="en-US" sz="800"/>
              <a:t>进入配置文件目录</a:t>
            </a:r>
            <a:r>
              <a:rPr lang="en-US" altLang="zh-CN" sz="800"/>
              <a:t> </a:t>
            </a:r>
            <a:r>
              <a:rPr lang="zh-CN" altLang="en-US" sz="800"/>
              <a:t>cd</a:t>
            </a:r>
            <a:r>
              <a:rPr lang="en-US" altLang="zh-CN" sz="800"/>
              <a:t> </a:t>
            </a:r>
            <a:r>
              <a:rPr lang="zh-CN" altLang="en-US" sz="800"/>
              <a:t>/home/master/hadoop-2.7.2/etc/hadoop/</a:t>
            </a:r>
            <a:endParaRPr lang="zh-CN" altLang="en-US" sz="800"/>
          </a:p>
          <a:p>
            <a:pPr lvl="1">
              <a:lnSpc>
                <a:spcPct val="100000"/>
              </a:lnSpc>
              <a:spcAft>
                <a:spcPts val="500"/>
              </a:spcAft>
            </a:pPr>
            <a:r>
              <a:rPr lang="zh-CN" altLang="en-US" sz="800"/>
              <a:t>修改四个文件：core-site.xml	</a:t>
            </a:r>
            <a:r>
              <a:rPr lang="en-US" altLang="zh-CN" sz="800"/>
              <a:t> </a:t>
            </a:r>
            <a:r>
              <a:rPr lang="zh-CN" altLang="en-US" sz="800"/>
              <a:t>hdfs-site.xml	mapred-site.xml	</a:t>
            </a:r>
            <a:r>
              <a:rPr lang="en-US" altLang="zh-CN" sz="800"/>
              <a:t> </a:t>
            </a:r>
            <a:r>
              <a:rPr lang="zh-CN" altLang="en-US" sz="800"/>
              <a:t>yarn-site.xml</a:t>
            </a:r>
            <a:endParaRPr lang="zh-CN" altLang="en-US" sz="800"/>
          </a:p>
          <a:p>
            <a:pPr>
              <a:lnSpc>
                <a:spcPct val="100000"/>
              </a:lnSpc>
              <a:spcAft>
                <a:spcPts val="500"/>
              </a:spcAft>
            </a:pPr>
            <a:r>
              <a:rPr lang="zh-CN" altLang="en-US" sz="800"/>
              <a:t>初始化hdfs</a:t>
            </a:r>
            <a:endParaRPr lang="zh-CN" altLang="en-US" sz="800"/>
          </a:p>
          <a:p>
            <a:pPr>
              <a:lnSpc>
                <a:spcPct val="100000"/>
              </a:lnSpc>
              <a:spcAft>
                <a:spcPts val="500"/>
              </a:spcAft>
            </a:pPr>
            <a:r>
              <a:rPr lang="zh-CN" altLang="en-US" sz="800"/>
              <a:t>群起集群</a:t>
            </a:r>
            <a:endParaRPr lang="zh-CN" altLang="en-US" sz="800"/>
          </a:p>
          <a:p>
            <a:pPr lvl="1">
              <a:lnSpc>
                <a:spcPct val="100000"/>
              </a:lnSpc>
              <a:spcAft>
                <a:spcPts val="500"/>
              </a:spcAft>
            </a:pPr>
            <a:r>
              <a:rPr lang="zh-CN" altLang="en-US" sz="800"/>
              <a:t>1.在hadoop01上开启hdfs	</a:t>
            </a:r>
            <a:endParaRPr lang="zh-CN" altLang="en-US" sz="800"/>
          </a:p>
          <a:p>
            <a:pPr lvl="2">
              <a:lnSpc>
                <a:spcPct val="100000"/>
              </a:lnSpc>
              <a:spcAft>
                <a:spcPts val="500"/>
              </a:spcAft>
            </a:pPr>
            <a:r>
              <a:rPr lang="zh-CN" altLang="en-US" sz="800"/>
              <a:t>start-dfs.sh(物理机访问192.168.211.129:50070可以看到hdfs的web页面</a:t>
            </a:r>
            <a:endParaRPr lang="zh-CN" altLang="en-US" sz="800"/>
          </a:p>
          <a:p>
            <a:pPr lvl="1">
              <a:lnSpc>
                <a:spcPct val="100000"/>
              </a:lnSpc>
              <a:spcAft>
                <a:spcPts val="500"/>
              </a:spcAft>
            </a:pPr>
            <a:r>
              <a:rPr lang="zh-CN" altLang="en-US" sz="800"/>
              <a:t>2.在hadoop02上开启yarn	</a:t>
            </a:r>
            <a:endParaRPr lang="zh-CN" altLang="en-US" sz="800"/>
          </a:p>
          <a:p>
            <a:pPr lvl="2">
              <a:lnSpc>
                <a:spcPct val="100000"/>
              </a:lnSpc>
              <a:spcAft>
                <a:spcPts val="500"/>
              </a:spcAft>
            </a:pPr>
            <a:r>
              <a:rPr lang="zh-CN" altLang="en-US" sz="800"/>
              <a:t>start-yarn.sh(访问192.168.211.130:8088)</a:t>
            </a:r>
            <a:endParaRPr lang="zh-CN" altLang="en-US" sz="800"/>
          </a:p>
          <a:p>
            <a:pPr lvl="1">
              <a:lnSpc>
                <a:spcPct val="100000"/>
              </a:lnSpc>
              <a:spcAft>
                <a:spcPts val="500"/>
              </a:spcAft>
            </a:pPr>
            <a:r>
              <a:rPr lang="zh-CN" altLang="en-US" sz="800"/>
              <a:t>3.在hadoop01上开启历史日志服务</a:t>
            </a:r>
            <a:endParaRPr lang="zh-CN" altLang="en-US" sz="800"/>
          </a:p>
          <a:p>
            <a:pPr lvl="2">
              <a:lnSpc>
                <a:spcPct val="100000"/>
              </a:lnSpc>
              <a:spcAft>
                <a:spcPts val="500"/>
              </a:spcAft>
            </a:pPr>
            <a:r>
              <a:rPr lang="zh-CN" altLang="en-US" sz="800"/>
              <a:t>mr-jobhistory-daemon.sh start historyserver</a:t>
            </a:r>
            <a:endParaRPr lang="zh-CN" altLang="en-US" sz="800"/>
          </a:p>
          <a:p>
            <a:pPr lvl="1">
              <a:lnSpc>
                <a:spcPct val="100000"/>
              </a:lnSpc>
              <a:spcAft>
                <a:spcPts val="500"/>
              </a:spcAft>
            </a:pPr>
            <a:r>
              <a:rPr lang="zh-CN" altLang="en-US" sz="800"/>
              <a:t>4.使用xcall jps查看所有节点运行情况</a:t>
            </a:r>
            <a:endParaRPr lang="zh-CN" altLang="en-US" sz="800"/>
          </a:p>
        </p:txBody>
      </p:sp>
      <p:sp>
        <p:nvSpPr>
          <p:cNvPr id="5" name="内容占位符 4"/>
          <p:cNvSpPr>
            <a:spLocks noGrp="1"/>
          </p:cNvSpPr>
          <p:nvPr>
            <p:ph sz="quarter" idx="14"/>
          </p:nvPr>
        </p:nvSpPr>
        <p:spPr/>
        <p:txBody>
          <a:bodyPr/>
          <a:p>
            <a:endParaRPr lang="zh-CN" altLang="en-US"/>
          </a:p>
        </p:txBody>
      </p:sp>
      <p:pic>
        <p:nvPicPr>
          <p:cNvPr id="6" name="图片 5" descr="9%B6TE2_@Z)8Z83_TZN5`EC"/>
          <p:cNvPicPr>
            <a:picLocks noChangeAspect="1"/>
          </p:cNvPicPr>
          <p:nvPr/>
        </p:nvPicPr>
        <p:blipFill>
          <a:blip r:embed="rId1"/>
          <a:stretch>
            <a:fillRect/>
          </a:stretch>
        </p:blipFill>
        <p:spPr>
          <a:xfrm>
            <a:off x="5269865" y="455930"/>
            <a:ext cx="6724015" cy="3696335"/>
          </a:xfrm>
          <a:prstGeom prst="rect">
            <a:avLst/>
          </a:prstGeom>
        </p:spPr>
      </p:pic>
      <p:pic>
        <p:nvPicPr>
          <p:cNvPr id="7" name="图片 6" descr="C]@EW(5M`I$~I`BGD{HD$91"/>
          <p:cNvPicPr>
            <a:picLocks noChangeAspect="1"/>
          </p:cNvPicPr>
          <p:nvPr/>
        </p:nvPicPr>
        <p:blipFill>
          <a:blip r:embed="rId2"/>
          <a:stretch>
            <a:fillRect/>
          </a:stretch>
        </p:blipFill>
        <p:spPr>
          <a:xfrm>
            <a:off x="5269865" y="4432935"/>
            <a:ext cx="6724650" cy="205803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to="" calcmode="lin" valueType="num">
                                      <p:cBhvr>
                                        <p:cTn id="7" dur="1" fill="hold"/>
                                        <p:tgtEl>
                                          <p:spTgt spid="4">
                                            <p:txEl>
                                              <p:pRg st="0" end="0"/>
                                            </p:txEl>
                                          </p:spTgt>
                                        </p:tgtEl>
                                      </p:cBhvr>
                                    </p:anim>
                                  </p:childTnLst>
                                </p:cTn>
                              </p:par>
                              <p:par>
                                <p:cTn id="8" presetID="24"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 to="" calcmode="lin" valueType="num">
                                      <p:cBhvr>
                                        <p:cTn id="10" dur="1" fill="hold"/>
                                        <p:tgtEl>
                                          <p:spTgt spid="4">
                                            <p:txEl>
                                              <p:pRg st="1" end="1"/>
                                            </p:txEl>
                                          </p:spTgt>
                                        </p:tgtEl>
                                      </p:cBhvr>
                                    </p:anim>
                                  </p:childTnLst>
                                </p:cTn>
                              </p:par>
                              <p:par>
                                <p:cTn id="11" presetID="24"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to="" calcmode="lin" valueType="num">
                                      <p:cBhvr>
                                        <p:cTn id="13" dur="1" fill="hold"/>
                                        <p:tgtEl>
                                          <p:spTgt spid="4">
                                            <p:txEl>
                                              <p:pRg st="2" end="2"/>
                                            </p:txEl>
                                          </p:spTgt>
                                        </p:tgtEl>
                                      </p:cBhvr>
                                    </p:anim>
                                  </p:childTnLst>
                                </p:cTn>
                              </p:par>
                              <p:par>
                                <p:cTn id="14" presetID="24"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 to="" calcmode="lin" valueType="num">
                                      <p:cBhvr>
                                        <p:cTn id="16" dur="1" fill="hold"/>
                                        <p:tgtEl>
                                          <p:spTgt spid="4">
                                            <p:txEl>
                                              <p:pRg st="3" end="3"/>
                                            </p:txEl>
                                          </p:spTgt>
                                        </p:tgtEl>
                                      </p:cBhvr>
                                    </p:anim>
                                  </p:childTnLst>
                                </p:cTn>
                              </p:par>
                              <p:par>
                                <p:cTn id="17" presetID="24"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to="" calcmode="lin" valueType="num">
                                      <p:cBhvr>
                                        <p:cTn id="19" dur="1" fill="hold"/>
                                        <p:tgtEl>
                                          <p:spTgt spid="4">
                                            <p:txEl>
                                              <p:pRg st="4" end="4"/>
                                            </p:txEl>
                                          </p:spTgt>
                                        </p:tgtEl>
                                      </p:cBhvr>
                                    </p:anim>
                                  </p:childTnLst>
                                </p:cTn>
                              </p:par>
                              <p:par>
                                <p:cTn id="20" presetID="24"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 to="" calcmode="lin" valueType="num">
                                      <p:cBhvr>
                                        <p:cTn id="22" dur="1" fill="hold"/>
                                        <p:tgtEl>
                                          <p:spTgt spid="4">
                                            <p:txEl>
                                              <p:pRg st="5" end="5"/>
                                            </p:txEl>
                                          </p:spTgt>
                                        </p:tgtEl>
                                      </p:cBhvr>
                                    </p:anim>
                                  </p:childTnLst>
                                </p:cTn>
                              </p:par>
                              <p:par>
                                <p:cTn id="23" presetID="24"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to="" calcmode="lin" valueType="num">
                                      <p:cBhvr>
                                        <p:cTn id="25" dur="1" fill="hold"/>
                                        <p:tgtEl>
                                          <p:spTgt spid="4">
                                            <p:txEl>
                                              <p:pRg st="6" end="6"/>
                                            </p:txEl>
                                          </p:spTgt>
                                        </p:tgtEl>
                                      </p:cBhvr>
                                    </p:anim>
                                  </p:childTnLst>
                                </p:cTn>
                              </p:par>
                              <p:par>
                                <p:cTn id="26" presetID="24"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 to="" calcmode="lin" valueType="num">
                                      <p:cBhvr>
                                        <p:cTn id="28" dur="1" fill="hold"/>
                                        <p:tgtEl>
                                          <p:spTgt spid="4">
                                            <p:txEl>
                                              <p:pRg st="7" end="7"/>
                                            </p:txEl>
                                          </p:spTgt>
                                        </p:tgtEl>
                                      </p:cBhvr>
                                    </p:anim>
                                  </p:childTnLst>
                                </p:cTn>
                              </p:par>
                            </p:childTnLst>
                          </p:cTn>
                        </p:par>
                      </p:childTnLst>
                    </p:cTn>
                  </p:par>
                  <p:par>
                    <p:cTn id="29" fill="hold">
                      <p:stCondLst>
                        <p:cond delay="indefinite"/>
                      </p:stCondLst>
                      <p:childTnLst>
                        <p:par>
                          <p:cTn id="30" fill="hold">
                            <p:stCondLst>
                              <p:cond delay="0"/>
                            </p:stCondLst>
                            <p:childTnLst>
                              <p:par>
                                <p:cTn id="31" presetID="24"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to="" calcmode="lin" valueType="num">
                                      <p:cBhvr>
                                        <p:cTn id="33" dur="1" fill="hold"/>
                                        <p:tgtEl>
                                          <p:spTgt spid="6"/>
                                        </p:tgtEl>
                                      </p:cBhvr>
                                    </p:anim>
                                  </p:childTnLst>
                                </p:cTn>
                              </p:par>
                            </p:childTnLst>
                          </p:cTn>
                        </p:par>
                      </p:childTnLst>
                    </p:cTn>
                  </p:par>
                  <p:par>
                    <p:cTn id="34" fill="hold">
                      <p:stCondLst>
                        <p:cond delay="indefinite"/>
                      </p:stCondLst>
                      <p:childTnLst>
                        <p:par>
                          <p:cTn id="35" fill="hold">
                            <p:stCondLst>
                              <p:cond delay="0"/>
                            </p:stCondLst>
                            <p:childTnLst>
                              <p:par>
                                <p:cTn id="36" presetID="24"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 to="" calcmode="lin" valueType="num">
                                      <p:cBhvr>
                                        <p:cTn id="38" dur="1" fill="hold"/>
                                        <p:tgtEl>
                                          <p:spTgt spid="4">
                                            <p:txEl>
                                              <p:pRg st="8" end="8"/>
                                            </p:txEl>
                                          </p:spTgt>
                                        </p:tgtEl>
                                      </p:cBhvr>
                                    </p:anim>
                                  </p:childTnLst>
                                </p:cTn>
                              </p:par>
                              <p:par>
                                <p:cTn id="39" presetID="24"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 to="" calcmode="lin" valueType="num">
                                      <p:cBhvr>
                                        <p:cTn id="41" dur="1" fill="hold"/>
                                        <p:tgtEl>
                                          <p:spTgt spid="4">
                                            <p:txEl>
                                              <p:pRg st="9" end="9"/>
                                            </p:txEl>
                                          </p:spTgt>
                                        </p:tgtEl>
                                      </p:cBhvr>
                                    </p:anim>
                                  </p:childTnLst>
                                </p:cTn>
                              </p:par>
                              <p:par>
                                <p:cTn id="42" presetID="24"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 to="" calcmode="lin" valueType="num">
                                      <p:cBhvr>
                                        <p:cTn id="44" dur="1" fill="hold"/>
                                        <p:tgtEl>
                                          <p:spTgt spid="4">
                                            <p:txEl>
                                              <p:pRg st="10" end="10"/>
                                            </p:txEl>
                                          </p:spTgt>
                                        </p:tgtEl>
                                      </p:cBhvr>
                                    </p:anim>
                                  </p:childTnLst>
                                </p:cTn>
                              </p:par>
                              <p:par>
                                <p:cTn id="45" presetID="24" presetClass="entr" presetSubtype="0" fill="hold" nodeType="with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anim to="" calcmode="lin" valueType="num">
                                      <p:cBhvr>
                                        <p:cTn id="47" dur="1" fill="hold"/>
                                        <p:tgtEl>
                                          <p:spTgt spid="4">
                                            <p:txEl>
                                              <p:pRg st="11" end="11"/>
                                            </p:txEl>
                                          </p:spTgt>
                                        </p:tgtEl>
                                      </p:cBhvr>
                                    </p:anim>
                                  </p:childTnLst>
                                </p:cTn>
                              </p:par>
                              <p:par>
                                <p:cTn id="48" presetID="24" presetClass="entr" presetSubtype="0" fill="hold" nodeType="withEffect">
                                  <p:stCondLst>
                                    <p:cond delay="0"/>
                                  </p:stCondLst>
                                  <p:childTnLst>
                                    <p:set>
                                      <p:cBhvr>
                                        <p:cTn id="49" dur="1" fill="hold">
                                          <p:stCondLst>
                                            <p:cond delay="0"/>
                                          </p:stCondLst>
                                        </p:cTn>
                                        <p:tgtEl>
                                          <p:spTgt spid="4">
                                            <p:txEl>
                                              <p:pRg st="12" end="12"/>
                                            </p:txEl>
                                          </p:spTgt>
                                        </p:tgtEl>
                                        <p:attrNameLst>
                                          <p:attrName>style.visibility</p:attrName>
                                        </p:attrNameLst>
                                      </p:cBhvr>
                                      <p:to>
                                        <p:strVal val="visible"/>
                                      </p:to>
                                    </p:set>
                                    <p:anim to="" calcmode="lin" valueType="num">
                                      <p:cBhvr>
                                        <p:cTn id="50" dur="1" fill="hold"/>
                                        <p:tgtEl>
                                          <p:spTgt spid="4">
                                            <p:txEl>
                                              <p:pRg st="12" end="12"/>
                                            </p:txEl>
                                          </p:spTgt>
                                        </p:tgtEl>
                                      </p:cBhvr>
                                    </p:anim>
                                  </p:childTnLst>
                                </p:cTn>
                              </p:par>
                              <p:par>
                                <p:cTn id="51" presetID="24" presetClass="entr" presetSubtype="0" fill="hold" nodeType="with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 to="" calcmode="lin" valueType="num">
                                      <p:cBhvr>
                                        <p:cTn id="53" dur="1" fill="hold"/>
                                        <p:tgtEl>
                                          <p:spTgt spid="4">
                                            <p:txEl>
                                              <p:pRg st="13" end="13"/>
                                            </p:txEl>
                                          </p:spTgt>
                                        </p:tgtEl>
                                      </p:cBhvr>
                                    </p:anim>
                                  </p:childTnLst>
                                </p:cTn>
                              </p:par>
                              <p:par>
                                <p:cTn id="54" presetID="24" presetClass="entr" presetSubtype="0" fill="hold" nodeType="withEffect">
                                  <p:stCondLst>
                                    <p:cond delay="0"/>
                                  </p:stCondLst>
                                  <p:childTnLst>
                                    <p:set>
                                      <p:cBhvr>
                                        <p:cTn id="55" dur="1" fill="hold">
                                          <p:stCondLst>
                                            <p:cond delay="0"/>
                                          </p:stCondLst>
                                        </p:cTn>
                                        <p:tgtEl>
                                          <p:spTgt spid="4">
                                            <p:txEl>
                                              <p:pRg st="14" end="14"/>
                                            </p:txEl>
                                          </p:spTgt>
                                        </p:tgtEl>
                                        <p:attrNameLst>
                                          <p:attrName>style.visibility</p:attrName>
                                        </p:attrNameLst>
                                      </p:cBhvr>
                                      <p:to>
                                        <p:strVal val="visible"/>
                                      </p:to>
                                    </p:set>
                                    <p:anim to="" calcmode="lin" valueType="num">
                                      <p:cBhvr>
                                        <p:cTn id="56" dur="1" fill="hold"/>
                                        <p:tgtEl>
                                          <p:spTgt spid="4">
                                            <p:txEl>
                                              <p:pRg st="14" end="14"/>
                                            </p:txEl>
                                          </p:spTgt>
                                        </p:tgtEl>
                                      </p:cBhvr>
                                    </p:anim>
                                  </p:childTnLst>
                                </p:cTn>
                              </p:par>
                              <p:par>
                                <p:cTn id="57" presetID="24" presetClass="entr" presetSubtype="0" fill="hold" nodeType="with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anim to="" calcmode="lin" valueType="num">
                                      <p:cBhvr>
                                        <p:cTn id="59" dur="1" fill="hold"/>
                                        <p:tgtEl>
                                          <p:spTgt spid="4">
                                            <p:txEl>
                                              <p:pRg st="15" end="15"/>
                                            </p:txEl>
                                          </p:spTgt>
                                        </p:tgtEl>
                                      </p:cBhvr>
                                    </p:anim>
                                  </p:childTnLst>
                                </p:cTn>
                              </p:par>
                              <p:par>
                                <p:cTn id="60" presetID="24" presetClass="entr" presetSubtype="0" fill="hold" nodeType="withEffect">
                                  <p:stCondLst>
                                    <p:cond delay="0"/>
                                  </p:stCondLst>
                                  <p:childTnLst>
                                    <p:set>
                                      <p:cBhvr>
                                        <p:cTn id="61" dur="1" fill="hold">
                                          <p:stCondLst>
                                            <p:cond delay="0"/>
                                          </p:stCondLst>
                                        </p:cTn>
                                        <p:tgtEl>
                                          <p:spTgt spid="4">
                                            <p:txEl>
                                              <p:pRg st="16" end="16"/>
                                            </p:txEl>
                                          </p:spTgt>
                                        </p:tgtEl>
                                        <p:attrNameLst>
                                          <p:attrName>style.visibility</p:attrName>
                                        </p:attrNameLst>
                                      </p:cBhvr>
                                      <p:to>
                                        <p:strVal val="visible"/>
                                      </p:to>
                                    </p:set>
                                    <p:anim to="" calcmode="lin" valueType="num">
                                      <p:cBhvr>
                                        <p:cTn id="62" dur="1" fill="hold"/>
                                        <p:tgtEl>
                                          <p:spTgt spid="4">
                                            <p:txEl>
                                              <p:pRg st="16" end="16"/>
                                            </p:txEl>
                                          </p:spTgt>
                                        </p:tgtEl>
                                      </p:cBhvr>
                                    </p:anim>
                                  </p:childTnLst>
                                </p:cTn>
                              </p:par>
                            </p:childTnLst>
                          </p:cTn>
                        </p:par>
                      </p:childTnLst>
                    </p:cTn>
                  </p:par>
                  <p:par>
                    <p:cTn id="63" fill="hold">
                      <p:stCondLst>
                        <p:cond delay="indefinite"/>
                      </p:stCondLst>
                      <p:childTnLst>
                        <p:par>
                          <p:cTn id="64" fill="hold">
                            <p:stCondLst>
                              <p:cond delay="0"/>
                            </p:stCondLst>
                            <p:childTnLst>
                              <p:par>
                                <p:cTn id="65" presetID="24" presetClass="entr" presetSubtype="0" fill="hold" nodeType="clickEffect">
                                  <p:stCondLst>
                                    <p:cond delay="0"/>
                                  </p:stCondLst>
                                  <p:childTnLst>
                                    <p:set>
                                      <p:cBhvr>
                                        <p:cTn id="66" dur="1" fill="hold">
                                          <p:stCondLst>
                                            <p:cond delay="0"/>
                                          </p:stCondLst>
                                        </p:cTn>
                                        <p:tgtEl>
                                          <p:spTgt spid="4">
                                            <p:txEl>
                                              <p:pRg st="17" end="17"/>
                                            </p:txEl>
                                          </p:spTgt>
                                        </p:tgtEl>
                                        <p:attrNameLst>
                                          <p:attrName>style.visibility</p:attrName>
                                        </p:attrNameLst>
                                      </p:cBhvr>
                                      <p:to>
                                        <p:strVal val="visible"/>
                                      </p:to>
                                    </p:set>
                                    <p:anim to="" calcmode="lin" valueType="num">
                                      <p:cBhvr>
                                        <p:cTn id="67" dur="1" fill="hold"/>
                                        <p:tgtEl>
                                          <p:spTgt spid="4">
                                            <p:txEl>
                                              <p:pRg st="17" end="17"/>
                                            </p:txEl>
                                          </p:spTgt>
                                        </p:tgtEl>
                                      </p:cBhvr>
                                    </p:anim>
                                  </p:childTnLst>
                                </p:cTn>
                              </p:par>
                              <p:par>
                                <p:cTn id="68" presetID="24" presetClass="entr" presetSubtype="0" fill="hold" nodeType="withEffect">
                                  <p:stCondLst>
                                    <p:cond delay="0"/>
                                  </p:stCondLst>
                                  <p:childTnLst>
                                    <p:set>
                                      <p:cBhvr>
                                        <p:cTn id="69" dur="1" fill="hold">
                                          <p:stCondLst>
                                            <p:cond delay="0"/>
                                          </p:stCondLst>
                                        </p:cTn>
                                        <p:tgtEl>
                                          <p:spTgt spid="4">
                                            <p:txEl>
                                              <p:pRg st="18" end="18"/>
                                            </p:txEl>
                                          </p:spTgt>
                                        </p:tgtEl>
                                        <p:attrNameLst>
                                          <p:attrName>style.visibility</p:attrName>
                                        </p:attrNameLst>
                                      </p:cBhvr>
                                      <p:to>
                                        <p:strVal val="visible"/>
                                      </p:to>
                                    </p:set>
                                    <p:anim to="" calcmode="lin" valueType="num">
                                      <p:cBhvr>
                                        <p:cTn id="70" dur="1" fill="hold"/>
                                        <p:tgtEl>
                                          <p:spTgt spid="4">
                                            <p:txEl>
                                              <p:pRg st="18" end="18"/>
                                            </p:txEl>
                                          </p:spTgt>
                                        </p:tgtEl>
                                      </p:cBhvr>
                                    </p:anim>
                                  </p:childTnLst>
                                </p:cTn>
                              </p:par>
                              <p:par>
                                <p:cTn id="71" presetID="24" presetClass="entr" presetSubtype="0" fill="hold" nodeType="withEffect">
                                  <p:stCondLst>
                                    <p:cond delay="0"/>
                                  </p:stCondLst>
                                  <p:childTnLst>
                                    <p:set>
                                      <p:cBhvr>
                                        <p:cTn id="72" dur="1" fill="hold">
                                          <p:stCondLst>
                                            <p:cond delay="0"/>
                                          </p:stCondLst>
                                        </p:cTn>
                                        <p:tgtEl>
                                          <p:spTgt spid="4">
                                            <p:txEl>
                                              <p:pRg st="19" end="19"/>
                                            </p:txEl>
                                          </p:spTgt>
                                        </p:tgtEl>
                                        <p:attrNameLst>
                                          <p:attrName>style.visibility</p:attrName>
                                        </p:attrNameLst>
                                      </p:cBhvr>
                                      <p:to>
                                        <p:strVal val="visible"/>
                                      </p:to>
                                    </p:set>
                                    <p:anim to="" calcmode="lin" valueType="num">
                                      <p:cBhvr>
                                        <p:cTn id="73" dur="1" fill="hold"/>
                                        <p:tgtEl>
                                          <p:spTgt spid="4">
                                            <p:txEl>
                                              <p:pRg st="19" end="19"/>
                                            </p:txEl>
                                          </p:spTgt>
                                        </p:tgtEl>
                                      </p:cBhvr>
                                    </p:anim>
                                  </p:childTnLst>
                                </p:cTn>
                              </p:par>
                              <p:par>
                                <p:cTn id="74" presetID="24" presetClass="entr" presetSubtype="0" fill="hold" nodeType="withEffect">
                                  <p:stCondLst>
                                    <p:cond delay="0"/>
                                  </p:stCondLst>
                                  <p:childTnLst>
                                    <p:set>
                                      <p:cBhvr>
                                        <p:cTn id="75" dur="1" fill="hold">
                                          <p:stCondLst>
                                            <p:cond delay="0"/>
                                          </p:stCondLst>
                                        </p:cTn>
                                        <p:tgtEl>
                                          <p:spTgt spid="4">
                                            <p:txEl>
                                              <p:pRg st="20" end="20"/>
                                            </p:txEl>
                                          </p:spTgt>
                                        </p:tgtEl>
                                        <p:attrNameLst>
                                          <p:attrName>style.visibility</p:attrName>
                                        </p:attrNameLst>
                                      </p:cBhvr>
                                      <p:to>
                                        <p:strVal val="visible"/>
                                      </p:to>
                                    </p:set>
                                    <p:anim to="" calcmode="lin" valueType="num">
                                      <p:cBhvr>
                                        <p:cTn id="76" dur="1" fill="hold"/>
                                        <p:tgtEl>
                                          <p:spTgt spid="4">
                                            <p:txEl>
                                              <p:pRg st="20" end="20"/>
                                            </p:txEl>
                                          </p:spTgt>
                                        </p:tgtEl>
                                      </p:cBhvr>
                                    </p:anim>
                                  </p:childTnLst>
                                </p:cTn>
                              </p:par>
                              <p:par>
                                <p:cTn id="77" presetID="24" presetClass="entr" presetSubtype="0" fill="hold" nodeType="with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anim to="" calcmode="lin" valueType="num">
                                      <p:cBhvr>
                                        <p:cTn id="79" dur="1" fill="hold"/>
                                        <p:tgtEl>
                                          <p:spTgt spid="4">
                                            <p:txEl>
                                              <p:pRg st="21" end="21"/>
                                            </p:txEl>
                                          </p:spTgt>
                                        </p:tgtEl>
                                      </p:cBhvr>
                                    </p:anim>
                                  </p:childTnLst>
                                </p:cTn>
                              </p:par>
                              <p:par>
                                <p:cTn id="80" presetID="24" presetClass="entr" presetSubtype="0" fill="hold" nodeType="withEffect">
                                  <p:stCondLst>
                                    <p:cond delay="0"/>
                                  </p:stCondLst>
                                  <p:childTnLst>
                                    <p:set>
                                      <p:cBhvr>
                                        <p:cTn id="81" dur="1" fill="hold">
                                          <p:stCondLst>
                                            <p:cond delay="0"/>
                                          </p:stCondLst>
                                        </p:cTn>
                                        <p:tgtEl>
                                          <p:spTgt spid="4">
                                            <p:txEl>
                                              <p:pRg st="22" end="22"/>
                                            </p:txEl>
                                          </p:spTgt>
                                        </p:tgtEl>
                                        <p:attrNameLst>
                                          <p:attrName>style.visibility</p:attrName>
                                        </p:attrNameLst>
                                      </p:cBhvr>
                                      <p:to>
                                        <p:strVal val="visible"/>
                                      </p:to>
                                    </p:set>
                                    <p:anim to="" calcmode="lin" valueType="num">
                                      <p:cBhvr>
                                        <p:cTn id="82" dur="1" fill="hold"/>
                                        <p:tgtEl>
                                          <p:spTgt spid="4">
                                            <p:txEl>
                                              <p:pRg st="22" end="22"/>
                                            </p:txEl>
                                          </p:spTgt>
                                        </p:tgtEl>
                                      </p:cBhvr>
                                    </p:anim>
                                  </p:childTnLst>
                                </p:cTn>
                              </p:par>
                              <p:par>
                                <p:cTn id="83" presetID="24" presetClass="entr" presetSubtype="0" fill="hold" nodeType="withEffect">
                                  <p:stCondLst>
                                    <p:cond delay="0"/>
                                  </p:stCondLst>
                                  <p:childTnLst>
                                    <p:set>
                                      <p:cBhvr>
                                        <p:cTn id="84" dur="1" fill="hold">
                                          <p:stCondLst>
                                            <p:cond delay="0"/>
                                          </p:stCondLst>
                                        </p:cTn>
                                        <p:tgtEl>
                                          <p:spTgt spid="4">
                                            <p:txEl>
                                              <p:pRg st="23" end="23"/>
                                            </p:txEl>
                                          </p:spTgt>
                                        </p:tgtEl>
                                        <p:attrNameLst>
                                          <p:attrName>style.visibility</p:attrName>
                                        </p:attrNameLst>
                                      </p:cBhvr>
                                      <p:to>
                                        <p:strVal val="visible"/>
                                      </p:to>
                                    </p:set>
                                    <p:anim to="" calcmode="lin" valueType="num">
                                      <p:cBhvr>
                                        <p:cTn id="85" dur="1" fill="hold"/>
                                        <p:tgtEl>
                                          <p:spTgt spid="4">
                                            <p:txEl>
                                              <p:pRg st="23" end="23"/>
                                            </p:txEl>
                                          </p:spTgt>
                                        </p:tgtEl>
                                      </p:cBhvr>
                                    </p:anim>
                                  </p:childTnLst>
                                </p:cTn>
                              </p:par>
                              <p:par>
                                <p:cTn id="86" presetID="24" presetClass="entr" presetSubtype="0" fill="hold" nodeType="withEffect">
                                  <p:stCondLst>
                                    <p:cond delay="0"/>
                                  </p:stCondLst>
                                  <p:childTnLst>
                                    <p:set>
                                      <p:cBhvr>
                                        <p:cTn id="87" dur="1" fill="hold">
                                          <p:stCondLst>
                                            <p:cond delay="0"/>
                                          </p:stCondLst>
                                        </p:cTn>
                                        <p:tgtEl>
                                          <p:spTgt spid="4">
                                            <p:txEl>
                                              <p:pRg st="24" end="24"/>
                                            </p:txEl>
                                          </p:spTgt>
                                        </p:tgtEl>
                                        <p:attrNameLst>
                                          <p:attrName>style.visibility</p:attrName>
                                        </p:attrNameLst>
                                      </p:cBhvr>
                                      <p:to>
                                        <p:strVal val="visible"/>
                                      </p:to>
                                    </p:set>
                                    <p:anim to="" calcmode="lin" valueType="num">
                                      <p:cBhvr>
                                        <p:cTn id="88" dur="1" fill="hold"/>
                                        <p:tgtEl>
                                          <p:spTgt spid="4">
                                            <p:txEl>
                                              <p:pRg st="24" end="24"/>
                                            </p:txEl>
                                          </p:spTgt>
                                        </p:tgtEl>
                                      </p:cBhvr>
                                    </p:anim>
                                  </p:childTnLst>
                                </p:cTn>
                              </p:par>
                            </p:childTnLst>
                          </p:cTn>
                        </p:par>
                      </p:childTnLst>
                    </p:cTn>
                  </p:par>
                  <p:par>
                    <p:cTn id="89" fill="hold">
                      <p:stCondLst>
                        <p:cond delay="indefinite"/>
                      </p:stCondLst>
                      <p:childTnLst>
                        <p:par>
                          <p:cTn id="90" fill="hold">
                            <p:stCondLst>
                              <p:cond delay="0"/>
                            </p:stCondLst>
                            <p:childTnLst>
                              <p:par>
                                <p:cTn id="91" presetID="24" presetClass="entr" presetSubtype="0"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anim to="" calcmode="lin" valueType="num">
                                      <p:cBhvr>
                                        <p:cTn id="93"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282870" y="722785"/>
            <a:ext cx="9626400" cy="723600"/>
          </a:xfrm>
        </p:spPr>
        <p:txBody>
          <a:bodyPr/>
          <a:p>
            <a:r>
              <a:rPr lang="zh-CN" altLang="en-US"/>
              <a:t>分布式</a:t>
            </a:r>
            <a:r>
              <a:rPr lang="zh-CN" altLang="en-US"/>
              <a:t>系统</a:t>
            </a:r>
            <a:endParaRPr lang="zh-CN" altLang="en-US"/>
          </a:p>
        </p:txBody>
      </p:sp>
      <p:sp>
        <p:nvSpPr>
          <p:cNvPr id="5" name="内容占位符 4"/>
          <p:cNvSpPr>
            <a:spLocks noGrp="1"/>
          </p:cNvSpPr>
          <p:nvPr>
            <p:ph sz="quarter" idx="13"/>
          </p:nvPr>
        </p:nvSpPr>
        <p:spPr>
          <a:xfrm>
            <a:off x="1282383" y="1578765"/>
            <a:ext cx="9626600" cy="3445200"/>
          </a:xfrm>
        </p:spPr>
        <p:txBody>
          <a:bodyPr/>
          <a:p>
            <a:r>
              <a:rPr lang="en-US" altLang="zh-CN">
                <a:sym typeface="+mn-ea"/>
              </a:rPr>
              <a:t>   </a:t>
            </a:r>
            <a:r>
              <a:rPr lang="zh-CN" altLang="en-US">
                <a:sym typeface="+mn-ea"/>
              </a:rPr>
              <a:t>分布式系统是由一组通过网络进行通信、为了完成共同的任务而协调工作的计算机节点组成的系统。分布式系统的出现是为了用廉价的、普通的机器完成单个计算机无法完成的计算、存储任务。其目的是利用更多的机器，处理更多的数据。</a:t>
            </a:r>
            <a:endParaRPr lang="zh-CN" altLang="en-US"/>
          </a:p>
          <a:p>
            <a:endParaRPr lang="zh-CN" altLang="en-US"/>
          </a:p>
        </p:txBody>
      </p:sp>
      <p:pic>
        <p:nvPicPr>
          <p:cNvPr id="2" name="图片 1" descr="K%TRTVLHKVNN%5DO7OD5]Z4"/>
          <p:cNvPicPr>
            <a:picLocks noChangeAspect="1"/>
          </p:cNvPicPr>
          <p:nvPr/>
        </p:nvPicPr>
        <p:blipFill>
          <a:blip r:embed="rId1"/>
          <a:stretch>
            <a:fillRect/>
          </a:stretch>
        </p:blipFill>
        <p:spPr>
          <a:xfrm>
            <a:off x="1282700" y="3014345"/>
            <a:ext cx="9652635" cy="236982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to="" calcmode="lin" valueType="num">
                                      <p:cBhvr>
                                        <p:cTn id="17" dur="1" fill="hold"/>
                                        <p:tgtEl>
                                          <p:spTgt spid="5">
                                            <p:txEl>
                                              <p:pRg st="0" end="0"/>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build="p"/>
      <p:bldP spid="5"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4358965" y="1918600"/>
            <a:ext cx="3474000" cy="399600"/>
          </a:xfrm>
        </p:spPr>
        <p:txBody>
          <a:bodyPr>
            <a:noAutofit/>
          </a:bodyPr>
          <a:p>
            <a:pPr algn="ctr"/>
            <a:r>
              <a:rPr lang="en-US" altLang="zh-CN" sz="4000"/>
              <a:t>5.</a:t>
            </a:r>
            <a:r>
              <a:rPr lang="zh-CN" altLang="en-US" sz="4000"/>
              <a:t>测试分析</a:t>
            </a:r>
            <a:endParaRPr lang="zh-CN" altLang="en-US" sz="4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sp>
        <p:nvSpPr>
          <p:cNvPr id="4" name="文本占位符 3"/>
          <p:cNvSpPr>
            <a:spLocks noGrp="1"/>
          </p:cNvSpPr>
          <p:nvPr>
            <p:ph type="body" sz="quarter" idx="13"/>
          </p:nvPr>
        </p:nvSpPr>
        <p:spPr>
          <a:xfrm>
            <a:off x="582930" y="770255"/>
            <a:ext cx="3956685" cy="6404610"/>
          </a:xfrm>
        </p:spPr>
        <p:txBody>
          <a:bodyPr/>
          <a:p>
            <a:pPr>
              <a:lnSpc>
                <a:spcPct val="100000"/>
              </a:lnSpc>
              <a:spcAft>
                <a:spcPts val="500"/>
              </a:spcAft>
            </a:pPr>
            <a:r>
              <a:rPr lang="en-US" altLang="zh-CN" sz="1200"/>
              <a:t>    </a:t>
            </a:r>
            <a:r>
              <a:rPr lang="zh-CN" altLang="en-US" sz="1200"/>
              <a:t>Tableau Software致力于帮助人们查看并理解数据。Tableau 帮助任何人快速分析、可视化并分享信息.</a:t>
            </a:r>
            <a:endParaRPr lang="zh-CN" altLang="en-US" sz="1200"/>
          </a:p>
          <a:p>
            <a:pPr>
              <a:lnSpc>
                <a:spcPct val="100000"/>
              </a:lnSpc>
              <a:spcAft>
                <a:spcPts val="500"/>
              </a:spcAft>
            </a:pPr>
            <a:r>
              <a:rPr lang="en-US" altLang="zh-CN" sz="1200"/>
              <a:t>    </a:t>
            </a:r>
            <a:r>
              <a:rPr lang="zh-CN" altLang="en-US" sz="1200"/>
              <a:t>我们选择这款软件主要还是考虑它的操作难度以及可视化程度，这款软件操作不算太难，它兼容多种数据形式，它可以直接从本地文件中获取数据，包括Microsoft excel、JASON文件、空间文件等，除此之外，他还能从外部服务器获取数据源，这也方便数据共享和数据多渠道获取。</a:t>
            </a:r>
            <a:endParaRPr lang="zh-CN" altLang="en-US" sz="1200"/>
          </a:p>
          <a:p>
            <a:pPr>
              <a:lnSpc>
                <a:spcPct val="100000"/>
              </a:lnSpc>
              <a:spcAft>
                <a:spcPts val="500"/>
              </a:spcAft>
            </a:pPr>
            <a:r>
              <a:rPr lang="en-US" altLang="zh-CN" sz="1200"/>
              <a:t>    </a:t>
            </a:r>
            <a:r>
              <a:rPr lang="zh-CN" altLang="en-US" sz="1200"/>
              <a:t>学习这款软件从网上找了一些视频教程，总体来说入门不太难。</a:t>
            </a:r>
            <a:endParaRPr lang="zh-CN" altLang="en-US" sz="1200"/>
          </a:p>
          <a:p>
            <a:pPr>
              <a:lnSpc>
                <a:spcPct val="100000"/>
              </a:lnSpc>
              <a:spcAft>
                <a:spcPts val="500"/>
              </a:spcAft>
            </a:pPr>
            <a:r>
              <a:rPr lang="en-US" altLang="zh-CN" sz="1200"/>
              <a:t>    </a:t>
            </a:r>
            <a:r>
              <a:rPr lang="zh-CN" altLang="en-US" sz="1200"/>
              <a:t>此次分析Bibili的数据大概200MB,数据有点大，操作起来有点复杂，具有普遍性，维度主要有标签、播放量、投币量、转发量、点赞量。度量有索引生成量。</a:t>
            </a:r>
            <a:endParaRPr lang="zh-CN" altLang="en-US" sz="1200"/>
          </a:p>
          <a:p>
            <a:pPr>
              <a:lnSpc>
                <a:spcPct val="100000"/>
              </a:lnSpc>
              <a:spcAft>
                <a:spcPts val="500"/>
              </a:spcAft>
            </a:pPr>
            <a:r>
              <a:rPr lang="en-US" altLang="zh-CN" sz="1200"/>
              <a:t>    </a:t>
            </a:r>
            <a:r>
              <a:rPr lang="zh-CN" altLang="en-US" sz="1200"/>
              <a:t>在Tableau Desktop 中，</a:t>
            </a:r>
            <a:r>
              <a:rPr lang="zh-CN" altLang="en-US" sz="1200"/>
              <a:t>我们将数据复制一份分成两组，一组保持原有属性不变，另一组将播放量、投币量、转发量、点赞量属性改为量度，让后让标签与其对应的度量组合建立可是化模型，主要是柱状图，数据模型</a:t>
            </a:r>
            <a:r>
              <a:rPr lang="zh-CN" altLang="en-US" sz="1200"/>
              <a:t>我们添加了颜色使其更加可观。</a:t>
            </a:r>
            <a:endParaRPr lang="zh-CN" altLang="en-US" sz="1200"/>
          </a:p>
          <a:p>
            <a:pPr>
              <a:lnSpc>
                <a:spcPct val="100000"/>
              </a:lnSpc>
              <a:spcAft>
                <a:spcPts val="500"/>
              </a:spcAft>
            </a:pPr>
            <a:r>
              <a:rPr lang="en-US" altLang="zh-CN" sz="1200"/>
              <a:t>    </a:t>
            </a:r>
            <a:r>
              <a:rPr lang="zh-CN" altLang="en-US" sz="1200"/>
              <a:t>通过Visual Studio Code来进行python的编译，应用python所配置的第三方模块matplotlib和Wordcloud通过python语言对已经经过处理的json文本中的标签数据进行词云生成。</a:t>
            </a:r>
            <a:endParaRPr lang="zh-CN" altLang="en-US" sz="1200"/>
          </a:p>
        </p:txBody>
      </p:sp>
      <p:sp>
        <p:nvSpPr>
          <p:cNvPr id="5" name="内容占位符 4"/>
          <p:cNvSpPr>
            <a:spLocks noGrp="1"/>
          </p:cNvSpPr>
          <p:nvPr>
            <p:ph sz="quarter" idx="14"/>
          </p:nvPr>
        </p:nvSpPr>
        <p:spPr/>
        <p:txBody>
          <a:bodyPr/>
          <a:p>
            <a:endParaRPr lang="zh-CN" altLang="en-US"/>
          </a:p>
        </p:txBody>
      </p:sp>
      <p:pic>
        <p:nvPicPr>
          <p:cNvPr id="6" name="图片 5" descr="FW{5)AX}U5J4VVP~M]AU9L3"/>
          <p:cNvPicPr>
            <a:picLocks noChangeAspect="1"/>
          </p:cNvPicPr>
          <p:nvPr/>
        </p:nvPicPr>
        <p:blipFill>
          <a:blip r:embed="rId1"/>
          <a:stretch>
            <a:fillRect/>
          </a:stretch>
        </p:blipFill>
        <p:spPr>
          <a:xfrm>
            <a:off x="4543425" y="1179830"/>
            <a:ext cx="7670165" cy="449834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to="" calcmode="lin" valueType="num">
                                      <p:cBhvr>
                                        <p:cTn id="7" dur="1" fill="hold"/>
                                        <p:tgtEl>
                                          <p:spTgt spid="4">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to="" calcmode="lin" valueType="num">
                                      <p:cBhvr>
                                        <p:cTn id="12" dur="1" fill="hold"/>
                                        <p:tgtEl>
                                          <p:spTgt spid="4">
                                            <p:txEl>
                                              <p:pRg st="1" end="1"/>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to="" calcmode="lin" valueType="num">
                                      <p:cBhvr>
                                        <p:cTn id="17" dur="1" fill="hold"/>
                                        <p:tgtEl>
                                          <p:spTgt spid="4">
                                            <p:txEl>
                                              <p:pRg st="2" end="2"/>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to="" calcmode="lin" valueType="num">
                                      <p:cBhvr>
                                        <p:cTn id="22" dur="1" fill="hold"/>
                                        <p:tgtEl>
                                          <p:spTgt spid="4">
                                            <p:txEl>
                                              <p:pRg st="3" end="3"/>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to="" calcmode="lin" valueType="num">
                                      <p:cBhvr>
                                        <p:cTn id="27" dur="1" fill="hold"/>
                                        <p:tgtEl>
                                          <p:spTgt spid="4">
                                            <p:txEl>
                                              <p:pRg st="4" end="4"/>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 to="" calcmode="lin" valueType="num">
                                      <p:cBhvr>
                                        <p:cTn id="32" dur="1" fill="hold"/>
                                        <p:tgtEl>
                                          <p:spTgt spid="4">
                                            <p:txEl>
                                              <p:pRg st="5" end="5"/>
                                            </p:txEl>
                                          </p:spTgt>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to="" calcmode="lin" valueType="num">
                                      <p:cBhvr>
                                        <p:cTn id="3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数据词云化原码</a:t>
            </a:r>
            <a:br>
              <a:rPr lang="zh-CN" altLang="en-US"/>
            </a:br>
            <a:endParaRPr lang="zh-CN" altLang="en-US"/>
          </a:p>
        </p:txBody>
      </p:sp>
      <p:sp>
        <p:nvSpPr>
          <p:cNvPr id="4" name="文本占位符 3"/>
          <p:cNvSpPr>
            <a:spLocks noGrp="1"/>
          </p:cNvSpPr>
          <p:nvPr>
            <p:ph type="body" sz="quarter" idx="13"/>
          </p:nvPr>
        </p:nvSpPr>
        <p:spPr/>
        <p:txBody>
          <a:bodyPr>
            <a:normAutofit fontScale="90000"/>
          </a:bodyPr>
          <a:p>
            <a:r>
              <a:rPr lang="zh-CN" altLang="en-US">
                <a:sym typeface="+mn-ea"/>
              </a:rPr>
              <a:t>font_path : "字体路径"词云的字体样式，若要输出中文，则跟随中文的字体width =  n画布宽度，默认为400像素height =  n画布高度，默认为400像素scale = n按比例放大或缩小画布min_font_size = n设置最小的字体大小max_font_size = n设置最大的字体大小stopwords = 'words'设置要屏蔽的词语background_color = ''color设置背景板颜色relative_scaling = n设置字体大小与词频的关联性contour_width = n设置轮廓宽度contour_color = 'color'设置轮廓颜色</a:t>
            </a:r>
            <a:endParaRPr lang="zh-CN" altLang="en-US"/>
          </a:p>
          <a:p>
            <a:endParaRPr lang="zh-CN" altLang="en-US"/>
          </a:p>
        </p:txBody>
      </p:sp>
      <p:sp>
        <p:nvSpPr>
          <p:cNvPr id="5" name="内容占位符 4"/>
          <p:cNvSpPr>
            <a:spLocks noGrp="1"/>
          </p:cNvSpPr>
          <p:nvPr>
            <p:ph sz="quarter" idx="14"/>
          </p:nvPr>
        </p:nvSpPr>
        <p:spPr/>
        <p:txBody>
          <a:bodyPr/>
          <a:p>
            <a:endParaRPr lang="zh-CN" altLang="en-US"/>
          </a:p>
        </p:txBody>
      </p:sp>
      <p:pic>
        <p:nvPicPr>
          <p:cNvPr id="6" name="图片 5"/>
          <p:cNvPicPr>
            <a:picLocks noChangeAspect="1"/>
          </p:cNvPicPr>
          <p:nvPr/>
        </p:nvPicPr>
        <p:blipFill>
          <a:blip r:embed="rId1"/>
          <a:stretch>
            <a:fillRect/>
          </a:stretch>
        </p:blipFill>
        <p:spPr>
          <a:xfrm>
            <a:off x="5325745" y="1303020"/>
            <a:ext cx="6031230" cy="501586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to="" calcmode="lin" valueType="num">
                                      <p:cBhvr>
                                        <p:cTn id="12" dur="1" fill="hold"/>
                                        <p:tgtEl>
                                          <p:spTgt spid="4">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to="" calcmode="lin" valueType="num">
                                      <p:cBhvr>
                                        <p:cTn id="1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build="p"/>
      <p:bldP spid="4"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sz="2400">
                <a:solidFill>
                  <a:schemeClr val="accent1"/>
                </a:solidFill>
                <a:effectLst>
                  <a:outerShdw blurRad="38100" dist="25400" dir="5400000" algn="ctr" rotWithShape="0">
                    <a:srgbClr val="6E747A">
                      <a:alpha val="43000"/>
                    </a:srgbClr>
                  </a:outerShdw>
                </a:effectLst>
                <a:sym typeface="+mn-ea"/>
              </a:rPr>
              <a:t>wordcloud</a:t>
            </a:r>
            <a:r>
              <a:rPr lang="zh-CN" altLang="en-US" sz="2400">
                <a:solidFill>
                  <a:schemeClr val="accent1"/>
                </a:solidFill>
                <a:effectLst>
                  <a:outerShdw blurRad="38100" dist="25400" dir="5400000" algn="ctr" rotWithShape="0">
                    <a:srgbClr val="6E747A">
                      <a:alpha val="43000"/>
                    </a:srgbClr>
                  </a:outerShdw>
                </a:effectLst>
                <a:sym typeface="+mn-ea"/>
              </a:rPr>
              <a:t>的中文分词</a:t>
            </a:r>
            <a:br>
              <a:rPr lang="zh-CN" altLang="en-US" sz="2400">
                <a:solidFill>
                  <a:schemeClr val="accent1"/>
                </a:solidFill>
                <a:effectLst>
                  <a:outerShdw blurRad="38100" dist="25400" dir="5400000" algn="ctr" rotWithShape="0">
                    <a:srgbClr val="6E747A">
                      <a:alpha val="43000"/>
                    </a:srgbClr>
                  </a:outerShdw>
                </a:effectLst>
              </a:rPr>
            </a:br>
            <a:endParaRPr lang="zh-CN" altLang="en-US" sz="2400">
              <a:solidFill>
                <a:schemeClr val="accent1"/>
              </a:solidFill>
              <a:effectLst>
                <a:outerShdw blurRad="38100" dist="25400" dir="5400000" algn="ctr" rotWithShape="0">
                  <a:srgbClr val="6E747A">
                    <a:alpha val="43000"/>
                  </a:srgbClr>
                </a:outerShdw>
              </a:effectLst>
            </a:endParaRPr>
          </a:p>
        </p:txBody>
      </p:sp>
      <p:sp>
        <p:nvSpPr>
          <p:cNvPr id="6" name="内容占位符 5"/>
          <p:cNvSpPr>
            <a:spLocks noGrp="1"/>
          </p:cNvSpPr>
          <p:nvPr>
            <p:ph sz="quarter" idx="13"/>
          </p:nvPr>
        </p:nvSpPr>
        <p:spPr/>
        <p:txBody>
          <a:bodyPr>
            <a:noAutofit/>
          </a:bodyPr>
          <a:p>
            <a:r>
              <a:rPr lang="zh-CN" altLang="en-US" sz="1200" b="1">
                <a:solidFill>
                  <a:schemeClr val="accent1"/>
                </a:solidFill>
                <a:sym typeface="+mn-ea"/>
              </a:rPr>
              <a:t>Python中的分词模块有很多，他们的功能也都是大同小异，我们安装的结巴分词 是当前使用的最多的类型。</a:t>
            </a:r>
            <a:endParaRPr lang="zh-CN" altLang="en-US" sz="1200" b="1">
              <a:solidFill>
                <a:schemeClr val="accent1"/>
              </a:solidFill>
            </a:endParaRPr>
          </a:p>
          <a:p>
            <a:r>
              <a:rPr lang="zh-CN" altLang="en-US" sz="1200" b="1">
                <a:solidFill>
                  <a:schemeClr val="accent1"/>
                </a:solidFill>
                <a:sym typeface="+mn-ea"/>
              </a:rPr>
              <a:t>下面我来简单介绍一下结巴分词的用法</a:t>
            </a:r>
            <a:endParaRPr lang="zh-CN" altLang="en-US" sz="1200" b="1">
              <a:solidFill>
                <a:schemeClr val="accent1"/>
              </a:solidFill>
            </a:endParaRPr>
          </a:p>
          <a:p>
            <a:r>
              <a:rPr lang="zh-CN" altLang="en-US" sz="1200" b="1">
                <a:solidFill>
                  <a:schemeClr val="accent1"/>
                </a:solidFill>
                <a:sym typeface="+mn-ea"/>
              </a:rPr>
              <a:t>结巴分词的分词模式分为三种：</a:t>
            </a:r>
            <a:endParaRPr lang="zh-CN" altLang="en-US" sz="1200" b="1">
              <a:solidFill>
                <a:schemeClr val="accent1"/>
              </a:solidFill>
            </a:endParaRPr>
          </a:p>
          <a:p>
            <a:r>
              <a:rPr lang="zh-CN" altLang="en-US" sz="1200" b="1">
                <a:solidFill>
                  <a:schemeClr val="accent1"/>
                </a:solidFill>
                <a:sym typeface="+mn-ea"/>
              </a:rPr>
              <a:t>(1)全模式:把句子中所有的可以成词的词语都扫描出来, 速度快,但是不能解决歧义问题</a:t>
            </a:r>
            <a:endParaRPr lang="zh-CN" altLang="en-US" sz="1200" b="1">
              <a:solidFill>
                <a:schemeClr val="accent1"/>
              </a:solidFill>
            </a:endParaRPr>
          </a:p>
          <a:p>
            <a:r>
              <a:rPr lang="zh-CN" altLang="en-US" sz="1200" b="1">
                <a:solidFill>
                  <a:schemeClr val="accent1"/>
                </a:solidFill>
                <a:sym typeface="+mn-ea"/>
              </a:rPr>
              <a:t>(2)精确模式:将句子最精确地切开,适合文本分析</a:t>
            </a:r>
            <a:endParaRPr lang="zh-CN" altLang="en-US" sz="1200" b="1">
              <a:solidFill>
                <a:schemeClr val="accent1"/>
              </a:solidFill>
            </a:endParaRPr>
          </a:p>
          <a:p>
            <a:r>
              <a:rPr lang="zh-CN" altLang="en-US" sz="1200" b="1">
                <a:solidFill>
                  <a:schemeClr val="accent1"/>
                </a:solidFill>
                <a:sym typeface="+mn-ea"/>
              </a:rPr>
              <a:t>(3)搜索引擎模式:在精确模式的基础上,对长词再次切分,提高召回率,适合用于搜索引擎分词</a:t>
            </a:r>
            <a:endParaRPr lang="zh-CN" altLang="en-US" sz="1200" b="1">
              <a:solidFill>
                <a:schemeClr val="accent1"/>
              </a:solidFill>
            </a:endParaRPr>
          </a:p>
          <a:p>
            <a:endParaRPr lang="zh-CN" altLang="en-US" sz="1200" b="1">
              <a:solidFill>
                <a:schemeClr val="accent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to="" calcmode="lin" valueType="num">
                                      <p:cBhvr>
                                        <p:cTn id="12" dur="1" fill="hold"/>
                                        <p:tgtEl>
                                          <p:spTgt spid="6">
                                            <p:txEl>
                                              <p:pRg st="0" end="0"/>
                                            </p:txEl>
                                          </p:spTgt>
                                        </p:tgtEl>
                                      </p:cBhvr>
                                    </p:anim>
                                  </p:childTnLst>
                                </p:cTn>
                              </p:par>
                              <p:par>
                                <p:cTn id="13" presetID="24"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to="" calcmode="lin" valueType="num">
                                      <p:cBhvr>
                                        <p:cTn id="15" dur="1" fill="hold"/>
                                        <p:tgtEl>
                                          <p:spTgt spid="6">
                                            <p:txEl>
                                              <p:pRg st="1" end="1"/>
                                            </p:txEl>
                                          </p:spTgt>
                                        </p:tgtEl>
                                      </p:cBhvr>
                                    </p:anim>
                                  </p:childTnLst>
                                </p:cTn>
                              </p:par>
                              <p:par>
                                <p:cTn id="16" presetID="24"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to="" calcmode="lin" valueType="num">
                                      <p:cBhvr>
                                        <p:cTn id="18" dur="1" fill="hold"/>
                                        <p:tgtEl>
                                          <p:spTgt spid="6">
                                            <p:txEl>
                                              <p:pRg st="2" end="2"/>
                                            </p:txEl>
                                          </p:spTgt>
                                        </p:tgtEl>
                                      </p:cBhvr>
                                    </p:anim>
                                  </p:childTnLst>
                                </p:cTn>
                              </p:par>
                              <p:par>
                                <p:cTn id="19" presetID="24"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to="" calcmode="lin" valueType="num">
                                      <p:cBhvr>
                                        <p:cTn id="21" dur="1" fill="hold"/>
                                        <p:tgtEl>
                                          <p:spTgt spid="6">
                                            <p:txEl>
                                              <p:pRg st="3" end="3"/>
                                            </p:txEl>
                                          </p:spTgt>
                                        </p:tgtEl>
                                      </p:cBhvr>
                                    </p:anim>
                                  </p:childTnLst>
                                </p:cTn>
                              </p:par>
                              <p:par>
                                <p:cTn id="22" presetID="24"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to="" calcmode="lin" valueType="num">
                                      <p:cBhvr>
                                        <p:cTn id="24" dur="1" fill="hold"/>
                                        <p:tgtEl>
                                          <p:spTgt spid="6">
                                            <p:txEl>
                                              <p:pRg st="4" end="4"/>
                                            </p:txEl>
                                          </p:spTgt>
                                        </p:tgtEl>
                                      </p:cBhvr>
                                    </p:anim>
                                  </p:childTnLst>
                                </p:cTn>
                              </p:par>
                              <p:par>
                                <p:cTn id="25" presetID="24"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to="" calcmode="lin" valueType="num">
                                      <p:cBhvr>
                                        <p:cTn id="27" dur="1" fill="hold"/>
                                        <p:tgtEl>
                                          <p:spTgt spid="6">
                                            <p:txEl>
                                              <p:pRg st="5" end="5"/>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Autofit/>
          </a:bodyPr>
          <a:p>
            <a:pPr algn="ctr"/>
            <a:r>
              <a:rPr lang="en-US" altLang="zh-CN" sz="4000"/>
              <a:t>1.</a:t>
            </a:r>
            <a:r>
              <a:rPr lang="zh-CN" altLang="en-US" sz="4000"/>
              <a:t>测试环境</a:t>
            </a:r>
            <a:endParaRPr lang="zh-CN" altLang="en-US" sz="4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4358965" y="1918600"/>
            <a:ext cx="3474000" cy="399600"/>
          </a:xfrm>
        </p:spPr>
        <p:txBody>
          <a:bodyPr>
            <a:noAutofit/>
          </a:bodyPr>
          <a:p>
            <a:pPr algn="ctr"/>
            <a:r>
              <a:rPr lang="en-US" altLang="zh-CN" sz="4000"/>
              <a:t>6.</a:t>
            </a:r>
            <a:r>
              <a:rPr lang="zh-CN" altLang="en-US" sz="4000"/>
              <a:t>应用说明</a:t>
            </a:r>
            <a:endParaRPr lang="zh-CN" altLang="en-US" sz="4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05-HP-Leader-460X300@2x"/>
          <p:cNvPicPr>
            <a:picLocks noChangeAspect="1"/>
          </p:cNvPicPr>
          <p:nvPr/>
        </p:nvPicPr>
        <p:blipFill>
          <a:blip r:embed="rId1"/>
          <a:stretch>
            <a:fillRect/>
          </a:stretch>
        </p:blipFill>
        <p:spPr>
          <a:xfrm>
            <a:off x="231140" y="483235"/>
            <a:ext cx="3938905" cy="2626360"/>
          </a:xfrm>
          <a:prstGeom prst="rect">
            <a:avLst/>
          </a:prstGeom>
        </p:spPr>
      </p:pic>
      <p:sp>
        <p:nvSpPr>
          <p:cNvPr id="8" name="文本框 7"/>
          <p:cNvSpPr txBox="1"/>
          <p:nvPr/>
        </p:nvSpPr>
        <p:spPr>
          <a:xfrm>
            <a:off x="4521200" y="483235"/>
            <a:ext cx="2741930" cy="2399665"/>
          </a:xfrm>
          <a:prstGeom prst="rect">
            <a:avLst/>
          </a:prstGeom>
          <a:noFill/>
        </p:spPr>
        <p:txBody>
          <a:bodyPr wrap="square" rtlCol="0">
            <a:spAutoFit/>
          </a:bodyPr>
          <a:p>
            <a:r>
              <a:rPr lang="zh-CN" altLang="en-US" sz="2400">
                <a:solidFill>
                  <a:schemeClr val="bg1"/>
                </a:solidFill>
              </a:rPr>
              <a:t>Tableau</a:t>
            </a:r>
            <a:endParaRPr lang="zh-CN" altLang="en-US" sz="2400">
              <a:solidFill>
                <a:schemeClr val="bg1"/>
              </a:solidFill>
            </a:endParaRPr>
          </a:p>
          <a:p>
            <a:endParaRPr lang="zh-CN" altLang="en-US">
              <a:solidFill>
                <a:schemeClr val="bg1"/>
              </a:solidFill>
            </a:endParaRPr>
          </a:p>
          <a:p>
            <a:r>
              <a:rPr lang="zh-CN" altLang="en-US">
                <a:solidFill>
                  <a:schemeClr val="bg1"/>
                </a:solidFill>
              </a:rPr>
              <a:t>用户可以通过Tableau的产品查询关系数据库和电子试算表以及可视化数据。</a:t>
            </a:r>
            <a:endParaRPr lang="zh-CN" altLang="en-US">
              <a:solidFill>
                <a:schemeClr val="bg1"/>
              </a:solidFill>
            </a:endParaRPr>
          </a:p>
          <a:p>
            <a:r>
              <a:rPr lang="zh-CN" altLang="en-US">
                <a:solidFill>
                  <a:schemeClr val="bg1"/>
                </a:solidFill>
              </a:rPr>
              <a:t>通过Tableau进行json文件的读取处理以及生成可视化图表。</a:t>
            </a:r>
            <a:endParaRPr lang="zh-CN" altLang="en-US">
              <a:solidFill>
                <a:schemeClr val="bg1"/>
              </a:solidFill>
            </a:endParaRPr>
          </a:p>
        </p:txBody>
      </p:sp>
      <p:pic>
        <p:nvPicPr>
          <p:cNvPr id="9" name="图片 8" descr="下载"/>
          <p:cNvPicPr>
            <a:picLocks noChangeAspect="1"/>
          </p:cNvPicPr>
          <p:nvPr/>
        </p:nvPicPr>
        <p:blipFill>
          <a:blip r:embed="rId2"/>
          <a:stretch>
            <a:fillRect/>
          </a:stretch>
        </p:blipFill>
        <p:spPr>
          <a:xfrm>
            <a:off x="8745220" y="742950"/>
            <a:ext cx="3275330" cy="784860"/>
          </a:xfrm>
          <a:prstGeom prst="rect">
            <a:avLst/>
          </a:prstGeom>
        </p:spPr>
      </p:pic>
      <p:pic>
        <p:nvPicPr>
          <p:cNvPr id="10" name="图片 9" descr="下载 (1)"/>
          <p:cNvPicPr>
            <a:picLocks noChangeAspect="1"/>
          </p:cNvPicPr>
          <p:nvPr/>
        </p:nvPicPr>
        <p:blipFill>
          <a:blip r:embed="rId3"/>
          <a:stretch>
            <a:fillRect/>
          </a:stretch>
        </p:blipFill>
        <p:spPr>
          <a:xfrm>
            <a:off x="231140" y="3477895"/>
            <a:ext cx="3938905" cy="2950210"/>
          </a:xfrm>
          <a:prstGeom prst="rect">
            <a:avLst/>
          </a:prstGeom>
        </p:spPr>
      </p:pic>
      <p:sp>
        <p:nvSpPr>
          <p:cNvPr id="11" name="文本框 10"/>
          <p:cNvSpPr txBox="1"/>
          <p:nvPr/>
        </p:nvSpPr>
        <p:spPr>
          <a:xfrm>
            <a:off x="9011920" y="1979930"/>
            <a:ext cx="2741930" cy="2676525"/>
          </a:xfrm>
          <a:prstGeom prst="rect">
            <a:avLst/>
          </a:prstGeom>
          <a:noFill/>
        </p:spPr>
        <p:txBody>
          <a:bodyPr wrap="square" rtlCol="0">
            <a:spAutoFit/>
          </a:bodyPr>
          <a:p>
            <a:r>
              <a:rPr lang="zh-CN" altLang="en-US" sz="2400">
                <a:solidFill>
                  <a:schemeClr val="bg1"/>
                </a:solidFill>
                <a:sym typeface="+mn-ea"/>
              </a:rPr>
              <a:t>Matplotlib</a:t>
            </a:r>
            <a:endParaRPr lang="zh-CN" altLang="en-US" sz="2400">
              <a:solidFill>
                <a:schemeClr val="bg1"/>
              </a:solidFill>
              <a:sym typeface="+mn-ea"/>
            </a:endParaRPr>
          </a:p>
          <a:p>
            <a:endParaRPr lang="zh-CN" altLang="en-US">
              <a:solidFill>
                <a:schemeClr val="bg1"/>
              </a:solidFill>
            </a:endParaRPr>
          </a:p>
          <a:p>
            <a:r>
              <a:rPr lang="zh-CN" altLang="en-US">
                <a:solidFill>
                  <a:schemeClr val="bg1"/>
                </a:solidFill>
              </a:rPr>
              <a:t>Matplotlib 可能是 Python 2D-绘图领域使用最广泛的套件。它能让使用者很轻松地将数据图形化，并且提供多样化的输出格式。这里将会探索 matplotlib 的常见用法。</a:t>
            </a:r>
            <a:endParaRPr lang="zh-CN" altLang="en-US">
              <a:solidFill>
                <a:schemeClr val="bg1"/>
              </a:solidFill>
            </a:endParaRPr>
          </a:p>
        </p:txBody>
      </p:sp>
      <p:sp>
        <p:nvSpPr>
          <p:cNvPr id="14" name="文本框 13"/>
          <p:cNvSpPr txBox="1"/>
          <p:nvPr/>
        </p:nvSpPr>
        <p:spPr>
          <a:xfrm>
            <a:off x="4521200" y="3477895"/>
            <a:ext cx="2741930" cy="1845310"/>
          </a:xfrm>
          <a:prstGeom prst="rect">
            <a:avLst/>
          </a:prstGeom>
          <a:noFill/>
        </p:spPr>
        <p:txBody>
          <a:bodyPr wrap="square" rtlCol="0">
            <a:spAutoFit/>
          </a:bodyPr>
          <a:p>
            <a:r>
              <a:rPr lang="en-US" altLang="zh-CN" sz="2400">
                <a:solidFill>
                  <a:schemeClr val="bg1"/>
                </a:solidFill>
                <a:sym typeface="+mn-ea"/>
              </a:rPr>
              <a:t>Wordcloud</a:t>
            </a:r>
            <a:endParaRPr lang="en-US" altLang="zh-CN" sz="2400">
              <a:solidFill>
                <a:schemeClr val="bg1"/>
              </a:solidFill>
              <a:sym typeface="+mn-ea"/>
            </a:endParaRPr>
          </a:p>
          <a:p>
            <a:endParaRPr lang="zh-CN" altLang="en-US">
              <a:solidFill>
                <a:schemeClr val="bg1"/>
              </a:solidFill>
            </a:endParaRPr>
          </a:p>
          <a:p>
            <a:r>
              <a:rPr lang="en-US" altLang="zh-CN">
                <a:solidFill>
                  <a:schemeClr val="bg1"/>
                </a:solidFill>
              </a:rPr>
              <a:t>Wordcloud</a:t>
            </a:r>
            <a:r>
              <a:rPr lang="zh-CN" altLang="en-US">
                <a:solidFill>
                  <a:schemeClr val="bg1"/>
                </a:solidFill>
              </a:rPr>
              <a:t>是</a:t>
            </a:r>
            <a:r>
              <a:rPr lang="en-US" altLang="zh-CN">
                <a:solidFill>
                  <a:schemeClr val="bg1"/>
                </a:solidFill>
              </a:rPr>
              <a:t>python</a:t>
            </a:r>
            <a:r>
              <a:rPr lang="zh-CN" altLang="en-US">
                <a:solidFill>
                  <a:schemeClr val="bg1"/>
                </a:solidFill>
              </a:rPr>
              <a:t>的第三方模块，可以按词语的形式进行分词，从而生成</a:t>
            </a:r>
            <a:r>
              <a:rPr lang="zh-CN" altLang="en-US">
                <a:solidFill>
                  <a:schemeClr val="bg1"/>
                </a:solidFill>
              </a:rPr>
              <a:t>词云。</a:t>
            </a:r>
            <a:endParaRPr lang="zh-CN" altLang="en-US">
              <a:solidFill>
                <a:schemeClr val="bg1"/>
              </a:solidFill>
            </a:endParaRPr>
          </a:p>
        </p:txBody>
      </p:sp>
      <p:sp>
        <p:nvSpPr>
          <p:cNvPr id="15" name="文本框 14"/>
          <p:cNvSpPr txBox="1"/>
          <p:nvPr/>
        </p:nvSpPr>
        <p:spPr>
          <a:xfrm>
            <a:off x="7426960" y="5108575"/>
            <a:ext cx="2540000" cy="1198880"/>
          </a:xfrm>
          <a:prstGeom prst="rect">
            <a:avLst/>
          </a:prstGeom>
          <a:noFill/>
        </p:spPr>
        <p:txBody>
          <a:bodyPr wrap="square" rtlCol="0" anchor="t">
            <a:spAutoFit/>
          </a:bodyPr>
          <a:p>
            <a:r>
              <a:rPr lang="zh-CN" altLang="en-US">
                <a:solidFill>
                  <a:schemeClr val="bg1"/>
                </a:solidFill>
              </a:rPr>
              <a:t>通过visual studio Code进行python的编译以及应用第三方模块matplot及Wordcloud</a:t>
            </a:r>
            <a:endParaRPr lang="zh-CN" altLang="en-US">
              <a:solidFill>
                <a:schemeClr val="bg1"/>
              </a:solidFill>
            </a:endParaRPr>
          </a:p>
        </p:txBody>
      </p:sp>
      <p:pic>
        <p:nvPicPr>
          <p:cNvPr id="16" name="图片 15" descr="下载 (2)"/>
          <p:cNvPicPr>
            <a:picLocks noChangeAspect="1"/>
          </p:cNvPicPr>
          <p:nvPr/>
        </p:nvPicPr>
        <p:blipFill>
          <a:blip r:embed="rId4"/>
          <a:stretch>
            <a:fillRect/>
          </a:stretch>
        </p:blipFill>
        <p:spPr>
          <a:xfrm>
            <a:off x="9871075" y="5170805"/>
            <a:ext cx="2149475" cy="107505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to="" calcmode="lin" valueType="num">
                                      <p:cBhvr>
                                        <p:cTn id="12" dur="1" fill="hold"/>
                                        <p:tgtEl>
                                          <p:spTgt spid="10"/>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to="" calcmode="lin" valueType="num">
                                      <p:cBhvr>
                                        <p:cTn id="22" dur="1" fill="hold"/>
                                        <p:tgtEl>
                                          <p:spTgt spid="8"/>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1" fill="hold"/>
                                        <p:tgtEl>
                                          <p:spTgt spid="14"/>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to="" calcmode="lin" valueType="num">
                                      <p:cBhvr>
                                        <p:cTn id="32" dur="1" fill="hold"/>
                                        <p:tgtEl>
                                          <p:spTgt spid="11"/>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to="" calcmode="lin" valueType="num">
                                      <p:cBhvr>
                                        <p:cTn id="37" dur="1" fill="hold"/>
                                        <p:tgtEl>
                                          <p:spTgt spid="16"/>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to="" calcmode="lin" valueType="num">
                                      <p:cBhvr>
                                        <p:cTn id="42" dur="1" fill="hold"/>
                                        <p:tgtEl>
                                          <p:spTgt spid="1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4" grpId="0"/>
      <p:bldP spid="14" grpId="1"/>
      <p:bldP spid="11" grpId="0"/>
      <p:bldP spid="11" grpId="1"/>
      <p:bldP spid="15" grpId="0"/>
      <p:bldP spid="1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4358965" y="1918600"/>
            <a:ext cx="3474000" cy="399600"/>
          </a:xfrm>
        </p:spPr>
        <p:txBody>
          <a:bodyPr>
            <a:noAutofit/>
          </a:bodyPr>
          <a:p>
            <a:pPr algn="ctr"/>
            <a:r>
              <a:rPr lang="en-US" sz="4000"/>
              <a:t>7.</a:t>
            </a:r>
            <a:r>
              <a:rPr lang="zh-CN" altLang="en-US" sz="4000"/>
              <a:t>工作</a:t>
            </a:r>
            <a:r>
              <a:rPr lang="zh-CN" altLang="en-US" sz="4000"/>
              <a:t>动机</a:t>
            </a:r>
            <a:endParaRPr lang="zh-CN" altLang="en-US" sz="4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endParaRPr lang="zh-CN" altLang="en-US"/>
          </a:p>
        </p:txBody>
      </p:sp>
      <p:sp>
        <p:nvSpPr>
          <p:cNvPr id="7" name="文本占位符 6"/>
          <p:cNvSpPr>
            <a:spLocks noGrp="1"/>
          </p:cNvSpPr>
          <p:nvPr>
            <p:ph type="body" sz="quarter" idx="13"/>
          </p:nvPr>
        </p:nvSpPr>
        <p:spPr>
          <a:xfrm>
            <a:off x="582930" y="459105"/>
            <a:ext cx="3956685" cy="5631180"/>
          </a:xfrm>
        </p:spPr>
        <p:txBody>
          <a:bodyPr>
            <a:normAutofit fontScale="90000"/>
          </a:bodyPr>
          <a:p>
            <a:endParaRPr lang="en-US" altLang="zh-CN">
              <a:sym typeface="+mn-ea"/>
            </a:endParaRPr>
          </a:p>
          <a:p>
            <a:endParaRPr lang="en-US" altLang="zh-CN">
              <a:sym typeface="+mn-ea"/>
            </a:endParaRPr>
          </a:p>
          <a:p>
            <a:endParaRPr lang="en-US" altLang="zh-CN">
              <a:sym typeface="+mn-ea"/>
            </a:endParaRPr>
          </a:p>
          <a:p>
            <a:r>
              <a:rPr lang="en-US" altLang="zh-CN">
                <a:sym typeface="+mn-ea"/>
              </a:rPr>
              <a:t>B</a:t>
            </a:r>
            <a:r>
              <a:rPr lang="zh-CN" altLang="en-US">
                <a:sym typeface="+mn-ea"/>
              </a:rPr>
              <a:t>站视频网站发展迅速，每个视频一经发出，就面临着各种各样数据的冲击。本课题旨在通过获取相关视频的标签、弹幕以及点赞量等，来分析</a:t>
            </a:r>
            <a:r>
              <a:rPr lang="en-US" altLang="zh-CN">
                <a:sym typeface="+mn-ea"/>
              </a:rPr>
              <a:t>B</a:t>
            </a:r>
            <a:r>
              <a:rPr lang="zh-CN" altLang="en-US">
                <a:sym typeface="+mn-ea"/>
              </a:rPr>
              <a:t>站用户对不同视频的反馈。标签体现了</a:t>
            </a:r>
            <a:r>
              <a:rPr lang="en-US" altLang="zh-CN">
                <a:sym typeface="+mn-ea"/>
              </a:rPr>
              <a:t>up</a:t>
            </a:r>
            <a:r>
              <a:rPr lang="zh-CN" altLang="en-US">
                <a:sym typeface="+mn-ea"/>
              </a:rPr>
              <a:t>主以及观众对视频类型的偏好；弹幕则可以在一定程度上反映出网络用语的流行，以及不同观众对该视频的看法；点赞数等则反映了视频在观众中的受欢迎程度。</a:t>
            </a:r>
            <a:endParaRPr lang="zh-CN" altLang="en-US">
              <a:solidFill>
                <a:schemeClr val="bg1"/>
              </a:solidFill>
            </a:endParaRPr>
          </a:p>
          <a:p>
            <a:r>
              <a:rPr lang="en-US" altLang="zh-CN"/>
              <a:t>B</a:t>
            </a:r>
            <a:r>
              <a:rPr lang="zh-CN" altLang="en-US"/>
              <a:t>站最初是二次元爱好者聚集地，随着b站的发展，</a:t>
            </a:r>
            <a:r>
              <a:rPr lang="en-US" altLang="zh-CN"/>
              <a:t>B</a:t>
            </a:r>
            <a:r>
              <a:rPr lang="zh-CN" altLang="en-US"/>
              <a:t>站的视频逐渐变的多元化并吸引着越来越多元化的用户，通过对热门视频的标签数量的统计来比较直观的得到用户更喜欢带有哪些标签的视频和带有哪些标签的数据更能受大家喜欢。</a:t>
            </a:r>
            <a:endParaRPr lang="zh-CN" altLang="en-US"/>
          </a:p>
        </p:txBody>
      </p:sp>
      <p:pic>
        <p:nvPicPr>
          <p:cNvPr id="9" name="内容占位符 8"/>
          <p:cNvPicPr>
            <a:picLocks noChangeAspect="1"/>
          </p:cNvPicPr>
          <p:nvPr>
            <p:ph sz="quarter" idx="14"/>
          </p:nvPr>
        </p:nvPicPr>
        <p:blipFill>
          <a:blip r:embed="rId1"/>
          <a:stretch>
            <a:fillRect/>
          </a:stretch>
        </p:blipFill>
        <p:spPr>
          <a:xfrm>
            <a:off x="9054465" y="1229360"/>
            <a:ext cx="2943225" cy="4572000"/>
          </a:xfrm>
          <a:prstGeom prst="rect">
            <a:avLst/>
          </a:prstGeom>
        </p:spPr>
      </p:pic>
      <p:pic>
        <p:nvPicPr>
          <p:cNvPr id="10" name="图片 9"/>
          <p:cNvPicPr>
            <a:picLocks noChangeAspect="1"/>
          </p:cNvPicPr>
          <p:nvPr/>
        </p:nvPicPr>
        <p:blipFill>
          <a:blip r:embed="rId2"/>
          <a:stretch>
            <a:fillRect/>
          </a:stretch>
        </p:blipFill>
        <p:spPr>
          <a:xfrm>
            <a:off x="4974590" y="459105"/>
            <a:ext cx="7023100" cy="361315"/>
          </a:xfrm>
          <a:prstGeom prst="rect">
            <a:avLst/>
          </a:prstGeom>
        </p:spPr>
      </p:pic>
      <p:pic>
        <p:nvPicPr>
          <p:cNvPr id="11" name="图片 10"/>
          <p:cNvPicPr>
            <a:picLocks noChangeAspect="1"/>
          </p:cNvPicPr>
          <p:nvPr/>
        </p:nvPicPr>
        <p:blipFill>
          <a:blip r:embed="rId3"/>
          <a:stretch>
            <a:fillRect/>
          </a:stretch>
        </p:blipFill>
        <p:spPr>
          <a:xfrm>
            <a:off x="5146675" y="1229360"/>
            <a:ext cx="3703955" cy="422910"/>
          </a:xfrm>
          <a:prstGeom prst="rect">
            <a:avLst/>
          </a:prstGeom>
        </p:spPr>
      </p:pic>
      <p:pic>
        <p:nvPicPr>
          <p:cNvPr id="12" name="图片 11"/>
          <p:cNvPicPr>
            <a:picLocks noChangeAspect="1"/>
          </p:cNvPicPr>
          <p:nvPr/>
        </p:nvPicPr>
        <p:blipFill>
          <a:blip r:embed="rId4"/>
          <a:stretch>
            <a:fillRect/>
          </a:stretch>
        </p:blipFill>
        <p:spPr>
          <a:xfrm>
            <a:off x="5146675" y="1907540"/>
            <a:ext cx="3704590" cy="466090"/>
          </a:xfrm>
          <a:prstGeom prst="rect">
            <a:avLst/>
          </a:prstGeom>
        </p:spPr>
      </p:pic>
      <p:pic>
        <p:nvPicPr>
          <p:cNvPr id="13" name="图片 12"/>
          <p:cNvPicPr>
            <a:picLocks noChangeAspect="1"/>
          </p:cNvPicPr>
          <p:nvPr/>
        </p:nvPicPr>
        <p:blipFill>
          <a:blip r:embed="rId5"/>
          <a:stretch>
            <a:fillRect/>
          </a:stretch>
        </p:blipFill>
        <p:spPr>
          <a:xfrm>
            <a:off x="5146675" y="2628900"/>
            <a:ext cx="3703955" cy="388620"/>
          </a:xfrm>
          <a:prstGeom prst="rect">
            <a:avLst/>
          </a:prstGeom>
        </p:spPr>
      </p:pic>
      <p:pic>
        <p:nvPicPr>
          <p:cNvPr id="14" name="图片 13"/>
          <p:cNvPicPr>
            <a:picLocks noChangeAspect="1"/>
          </p:cNvPicPr>
          <p:nvPr/>
        </p:nvPicPr>
        <p:blipFill>
          <a:blip r:embed="rId6"/>
          <a:stretch>
            <a:fillRect/>
          </a:stretch>
        </p:blipFill>
        <p:spPr>
          <a:xfrm>
            <a:off x="7888605" y="6373495"/>
            <a:ext cx="4180205" cy="330200"/>
          </a:xfrm>
          <a:prstGeom prst="rect">
            <a:avLst/>
          </a:prstGeom>
        </p:spPr>
      </p:pic>
      <p:pic>
        <p:nvPicPr>
          <p:cNvPr id="15" name="图片 14"/>
          <p:cNvPicPr>
            <a:picLocks noChangeAspect="1"/>
          </p:cNvPicPr>
          <p:nvPr/>
        </p:nvPicPr>
        <p:blipFill>
          <a:blip r:embed="rId7"/>
          <a:stretch>
            <a:fillRect/>
          </a:stretch>
        </p:blipFill>
        <p:spPr>
          <a:xfrm>
            <a:off x="5208905" y="3149600"/>
            <a:ext cx="2397760" cy="370840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to="" calcmode="lin" valueType="num">
                                      <p:cBhvr>
                                        <p:cTn id="7" dur="1" fill="hold"/>
                                        <p:tgtEl>
                                          <p:spTgt spid="1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to="" calcmode="lin" valueType="num">
                                      <p:cBhvr>
                                        <p:cTn id="12" dur="1" fill="hold"/>
                                        <p:tgtEl>
                                          <p:spTgt spid="11"/>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to="" calcmode="lin" valueType="num">
                                      <p:cBhvr>
                                        <p:cTn id="22" dur="1" fill="hold"/>
                                        <p:tgtEl>
                                          <p:spTgt spid="12"/>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to="" calcmode="lin" valueType="num">
                                      <p:cBhvr>
                                        <p:cTn id="27" dur="1" fill="hold"/>
                                        <p:tgtEl>
                                          <p:spTgt spid="15"/>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to="" calcmode="lin" valueType="num">
                                      <p:cBhvr>
                                        <p:cTn id="32" dur="1" fill="hold"/>
                                        <p:tgtEl>
                                          <p:spTgt spid="13"/>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to="" calcmode="lin" valueType="num">
                                      <p:cBhvr>
                                        <p:cTn id="37" dur="1" fill="hold"/>
                                        <p:tgtEl>
                                          <p:spTgt spid="14"/>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 to="" calcmode="lin" valueType="num">
                                      <p:cBhvr>
                                        <p:cTn id="42" dur="1" fill="hold"/>
                                        <p:tgtEl>
                                          <p:spTgt spid="7">
                                            <p:txEl>
                                              <p:pRg st="3" end="3"/>
                                            </p:txEl>
                                          </p:spTgt>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 to="" calcmode="lin" valueType="num">
                                      <p:cBhvr>
                                        <p:cTn id="47" dur="1" fill="hold"/>
                                        <p:tgtEl>
                                          <p:spTgt spid="7">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4358965" y="1918600"/>
            <a:ext cx="3474000" cy="399600"/>
          </a:xfrm>
        </p:spPr>
        <p:txBody>
          <a:bodyPr>
            <a:noAutofit/>
          </a:bodyPr>
          <a:p>
            <a:pPr algn="ctr"/>
            <a:r>
              <a:rPr lang="en-US" sz="4000"/>
              <a:t>8.</a:t>
            </a:r>
            <a:r>
              <a:rPr lang="zh-CN" altLang="en-US" sz="4000"/>
              <a:t>问题挑战</a:t>
            </a:r>
            <a:endParaRPr lang="zh-CN" altLang="en-US" sz="4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a:xfrm>
            <a:off x="669925" y="477520"/>
            <a:ext cx="10852150" cy="5863590"/>
          </a:xfrm>
        </p:spPr>
        <p:txBody>
          <a:bodyPr>
            <a:normAutofit lnSpcReduction="10000"/>
          </a:bodyPr>
          <a:p>
            <a:r>
              <a:rPr lang="en-US" altLang="zh-CN"/>
              <a:t>    </a:t>
            </a:r>
            <a:r>
              <a:rPr lang="zh-CN" altLang="en-US"/>
              <a:t>本次所爬数据中还有弹幕这一维度，由于弹幕本身的无规律性和数量庞大并且内容无法关联，我</a:t>
            </a:r>
            <a:r>
              <a:rPr lang="zh-CN" altLang="en-US"/>
              <a:t>们所用软件无法将其以一种可视化模型表示出来；</a:t>
            </a:r>
            <a:endParaRPr lang="zh-CN" altLang="en-US"/>
          </a:p>
          <a:p>
            <a:r>
              <a:rPr lang="en-US" altLang="zh-CN"/>
              <a:t>    </a:t>
            </a:r>
            <a:r>
              <a:rPr lang="zh-CN" altLang="en-US"/>
              <a:t>数据可视化过程中对JASON文件的操作网上并没有教程，只能自己不断去试其功能，然后尝试导入数据进行功能操作。</a:t>
            </a:r>
            <a:endParaRPr lang="zh-CN" altLang="en-US"/>
          </a:p>
          <a:p>
            <a:r>
              <a:rPr lang="en-US" altLang="zh-CN"/>
              <a:t>    </a:t>
            </a:r>
            <a:r>
              <a:rPr lang="zh-CN" altLang="en-US"/>
              <a:t>虽然考虑过进行弹幕的词云分析，但是弹幕所存在的问题比较大，一个是口语化以及感叹词出现频率较高，尽管针对一些词语可以进行排除，依然会产生比较不理想的结果，二是对于弹幕数据的爬取，只针对了个别的极少数的视频，弹幕本身不具备普遍性，以此生成的词云也难以反映出有用的结论，三是弹幕多半是句子形式，而Wordcloud在进行分词的时候是按词语的形式进行分割的，导致所处理出来的东西都是句子所分割的而不是完整的弹幕。</a:t>
            </a:r>
            <a:endParaRPr lang="zh-CN" altLang="en-US"/>
          </a:p>
          <a:p>
            <a:r>
              <a:rPr lang="en-US" altLang="zh-CN"/>
              <a:t>    </a:t>
            </a:r>
            <a:r>
              <a:rPr lang="zh-CN" altLang="en-US"/>
              <a:t>在虚拟系统的搭建过程中，关于网卡适配、主机集群，以及数据导入等环节遇到了一些困难，最后我们选择用</a:t>
            </a:r>
            <a:r>
              <a:rPr lang="en-US" altLang="zh-CN"/>
              <a:t>Ubuntu</a:t>
            </a:r>
            <a:r>
              <a:rPr lang="zh-CN" altLang="en-US"/>
              <a:t>系统</a:t>
            </a:r>
            <a:r>
              <a:rPr lang="zh-CN" altLang="en-US"/>
              <a:t>搭建。</a:t>
            </a:r>
            <a:endParaRPr lang="zh-CN" altLang="en-US"/>
          </a:p>
          <a:p>
            <a:r>
              <a:rPr lang="en-US" altLang="zh-CN"/>
              <a:t>    </a:t>
            </a:r>
            <a:r>
              <a:rPr lang="zh-CN" altLang="en-US"/>
              <a:t>首先难点是如何读入数据，通过阅读一些官方文档，写出了读入.json、.csv、.xlsx、.xls四种格式的数据的工具类，由于四种文件格式不同，读取方式也不尽相同，通过本地测试逐步调通代码。</a:t>
            </a:r>
            <a:endParaRPr lang="zh-CN" altLang="en-US"/>
          </a:p>
          <a:p>
            <a:r>
              <a:rPr lang="en-US" altLang="zh-CN"/>
              <a:t>    </a:t>
            </a:r>
            <a:r>
              <a:rPr lang="zh-CN" altLang="en-US"/>
              <a:t>其次的难点在于如何分析清理数据，通过观察数据，结合网上查找到的一些清理数据的方法，写了数据处理的工具类。</a:t>
            </a:r>
            <a:endParaRPr lang="zh-CN" altLang="en-US"/>
          </a:p>
          <a:p>
            <a:r>
              <a:rPr lang="en-US" altLang="zh-CN"/>
              <a:t>    </a:t>
            </a:r>
            <a:r>
              <a:rPr lang="zh-CN" altLang="en-US"/>
              <a:t>最后由于要求是读出.json文件，而处理后的是数据为String格式，所以自定义.json文件格式撰写了讲字符串分割的输出工具类。</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to="" calcmode="lin" valueType="num">
                                      <p:cBhvr>
                                        <p:cTn id="12" dur="1" fill="hold"/>
                                        <p:tgtEl>
                                          <p:spTgt spid="3">
                                            <p:txEl>
                                              <p:pRg st="1" end="1"/>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to="" calcmode="lin" valueType="num">
                                      <p:cBhvr>
                                        <p:cTn id="17" dur="1" fill="hold"/>
                                        <p:tgtEl>
                                          <p:spTgt spid="3">
                                            <p:txEl>
                                              <p:pRg st="2" end="2"/>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to="" calcmode="lin" valueType="num">
                                      <p:cBhvr>
                                        <p:cTn id="22" dur="1" fill="hold"/>
                                        <p:tgtEl>
                                          <p:spTgt spid="3">
                                            <p:txEl>
                                              <p:pRg st="3" end="3"/>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to="" calcmode="lin" valueType="num">
                                      <p:cBhvr>
                                        <p:cTn id="27" dur="1" fill="hold"/>
                                        <p:tgtEl>
                                          <p:spTgt spid="3">
                                            <p:txEl>
                                              <p:pRg st="4" end="4"/>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to="" calcmode="lin" valueType="num">
                                      <p:cBhvr>
                                        <p:cTn id="32" dur="1" fill="hold"/>
                                        <p:tgtEl>
                                          <p:spTgt spid="3">
                                            <p:txEl>
                                              <p:pRg st="5" end="5"/>
                                            </p:txEl>
                                          </p:spTgt>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to="" calcmode="lin" valueType="num">
                                      <p:cBhvr>
                                        <p:cTn id="37" dur="1" fill="hold"/>
                                        <p:tgtEl>
                                          <p:spTgt spid="3">
                                            <p:txEl>
                                              <p:pRg st="6" end="6"/>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4358965" y="1918600"/>
            <a:ext cx="3474000" cy="399600"/>
          </a:xfrm>
        </p:spPr>
        <p:txBody>
          <a:bodyPr>
            <a:noAutofit/>
          </a:bodyPr>
          <a:p>
            <a:pPr algn="ctr"/>
            <a:r>
              <a:rPr lang="en-US" sz="4000"/>
              <a:t>9.</a:t>
            </a:r>
            <a:r>
              <a:rPr lang="zh-CN" altLang="en-US" sz="4000"/>
              <a:t>成果</a:t>
            </a:r>
            <a:r>
              <a:rPr lang="zh-CN" altLang="en-US" sz="4000"/>
              <a:t>展示</a:t>
            </a:r>
            <a:endParaRPr lang="zh-CN" altLang="en-US" sz="4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词云是使用python语言，通过第三方模块matplotlib和Wordcloud在将数据中的标签数据单独提取出来之后单独进行频次分析，并排除一些无意义的重复的标签，最终得到有关B站标签数据的词云。</a:t>
            </a:r>
            <a:endParaRPr lang="zh-CN" altLang="en-US"/>
          </a:p>
        </p:txBody>
      </p:sp>
      <p:pic>
        <p:nvPicPr>
          <p:cNvPr id="4" name="图片 3"/>
          <p:cNvPicPr>
            <a:picLocks noChangeAspect="1"/>
          </p:cNvPicPr>
          <p:nvPr/>
        </p:nvPicPr>
        <p:blipFill>
          <a:blip r:embed="rId1"/>
          <a:stretch>
            <a:fillRect/>
          </a:stretch>
        </p:blipFill>
        <p:spPr>
          <a:xfrm>
            <a:off x="815340" y="1877060"/>
            <a:ext cx="5057775" cy="3676015"/>
          </a:xfrm>
          <a:prstGeom prst="rect">
            <a:avLst/>
          </a:prstGeom>
        </p:spPr>
      </p:pic>
      <p:pic>
        <p:nvPicPr>
          <p:cNvPr id="5" name="图片 4"/>
          <p:cNvPicPr>
            <a:picLocks noChangeAspect="1"/>
          </p:cNvPicPr>
          <p:nvPr/>
        </p:nvPicPr>
        <p:blipFill>
          <a:blip r:embed="rId2"/>
          <a:stretch>
            <a:fillRect/>
          </a:stretch>
        </p:blipFill>
        <p:spPr>
          <a:xfrm>
            <a:off x="6550660" y="1983105"/>
            <a:ext cx="4755515" cy="332295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0" y="0"/>
            <a:ext cx="12195175" cy="6858635"/>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0" y="0"/>
            <a:ext cx="12192635" cy="685609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583835" y="268750"/>
            <a:ext cx="3960000" cy="882000"/>
          </a:xfrm>
        </p:spPr>
        <p:txBody>
          <a:bodyPr/>
          <a:p>
            <a:r>
              <a:rPr lang="zh-CN" altLang="en-US"/>
              <a:t>环境说明</a:t>
            </a:r>
            <a:endParaRPr lang="zh-CN" altLang="en-US"/>
          </a:p>
        </p:txBody>
      </p:sp>
      <p:sp>
        <p:nvSpPr>
          <p:cNvPr id="4" name="文本占位符 3"/>
          <p:cNvSpPr>
            <a:spLocks noGrp="1"/>
          </p:cNvSpPr>
          <p:nvPr>
            <p:ph type="body" sz="quarter" idx="13"/>
          </p:nvPr>
        </p:nvSpPr>
        <p:spPr>
          <a:xfrm>
            <a:off x="583565" y="1058545"/>
            <a:ext cx="3956685" cy="5656580"/>
          </a:xfrm>
        </p:spPr>
        <p:txBody>
          <a:bodyPr>
            <a:noAutofit/>
          </a:bodyPr>
          <a:p>
            <a:pPr>
              <a:lnSpc>
                <a:spcPct val="100000"/>
              </a:lnSpc>
            </a:pPr>
            <a:r>
              <a:rPr lang="zh-CN" altLang="en-US" sz="800"/>
              <a:t>物理机：</a:t>
            </a:r>
            <a:endParaRPr lang="zh-CN" altLang="en-US" sz="800"/>
          </a:p>
          <a:p>
            <a:pPr>
              <a:lnSpc>
                <a:spcPct val="100000"/>
              </a:lnSpc>
            </a:pPr>
            <a:r>
              <a:rPr lang="zh-CN" altLang="en-US" sz="800"/>
              <a:t>设备名称：DESKTOP-U0UPLP0</a:t>
            </a:r>
            <a:endParaRPr lang="zh-CN" altLang="en-US" sz="800"/>
          </a:p>
          <a:p>
            <a:pPr>
              <a:lnSpc>
                <a:spcPct val="100000"/>
              </a:lnSpc>
            </a:pPr>
            <a:r>
              <a:rPr lang="zh-CN" altLang="en-US" sz="800"/>
              <a:t>处理器：  AMD Ryzen 5 4500U with Radeon Graphics            2.38 GHz</a:t>
            </a:r>
            <a:endParaRPr lang="zh-CN" altLang="en-US" sz="800"/>
          </a:p>
          <a:p>
            <a:pPr>
              <a:lnSpc>
                <a:spcPct val="100000"/>
              </a:lnSpc>
            </a:pPr>
            <a:r>
              <a:rPr lang="zh-CN" altLang="en-US" sz="800"/>
              <a:t>机带RAM：16.0 GB （15.4G可用）</a:t>
            </a:r>
            <a:endParaRPr lang="zh-CN" altLang="en-US" sz="800"/>
          </a:p>
          <a:p>
            <a:pPr>
              <a:lnSpc>
                <a:spcPct val="100000"/>
              </a:lnSpc>
            </a:pPr>
            <a:r>
              <a:rPr lang="zh-CN" altLang="en-US" sz="800"/>
              <a:t>系统类型： 64位操作系统，基于x64的处理器</a:t>
            </a:r>
            <a:endParaRPr lang="zh-CN" altLang="en-US" sz="800"/>
          </a:p>
          <a:p>
            <a:pPr>
              <a:lnSpc>
                <a:spcPct val="100000"/>
              </a:lnSpc>
            </a:pPr>
            <a:endParaRPr lang="zh-CN" altLang="en-US" sz="800"/>
          </a:p>
          <a:p>
            <a:pPr>
              <a:lnSpc>
                <a:spcPct val="100000"/>
              </a:lnSpc>
            </a:pPr>
            <a:r>
              <a:rPr lang="zh-CN" altLang="en-US" sz="800"/>
              <a:t>虚拟机：</a:t>
            </a:r>
            <a:endParaRPr lang="zh-CN" altLang="en-US" sz="800"/>
          </a:p>
          <a:p>
            <a:pPr>
              <a:lnSpc>
                <a:spcPct val="100000"/>
              </a:lnSpc>
            </a:pPr>
            <a:r>
              <a:rPr lang="zh-CN" altLang="en-US" sz="800"/>
              <a:t>软件：VMware Workstation</a:t>
            </a:r>
            <a:endParaRPr lang="zh-CN" altLang="en-US" sz="800"/>
          </a:p>
          <a:p>
            <a:pPr>
              <a:lnSpc>
                <a:spcPct val="100000"/>
              </a:lnSpc>
            </a:pPr>
            <a:r>
              <a:rPr lang="zh-CN" altLang="en-US" sz="800"/>
              <a:t>虚拟机配置（三台）：</a:t>
            </a:r>
            <a:endParaRPr lang="zh-CN" altLang="en-US" sz="800"/>
          </a:p>
          <a:p>
            <a:pPr>
              <a:lnSpc>
                <a:spcPct val="100000"/>
              </a:lnSpc>
            </a:pPr>
            <a:r>
              <a:rPr lang="zh-CN" altLang="en-US" sz="800"/>
              <a:t>Linux系统版本：Ubuntu 64位</a:t>
            </a:r>
            <a:endParaRPr lang="zh-CN" altLang="en-US" sz="800"/>
          </a:p>
          <a:p>
            <a:pPr>
              <a:lnSpc>
                <a:spcPct val="100000"/>
              </a:lnSpc>
            </a:pPr>
            <a:r>
              <a:rPr lang="zh-CN" altLang="en-US" sz="800"/>
              <a:t>内存：   	  4 GB</a:t>
            </a:r>
            <a:endParaRPr lang="zh-CN" altLang="en-US" sz="800"/>
          </a:p>
          <a:p>
            <a:pPr>
              <a:lnSpc>
                <a:spcPct val="100000"/>
              </a:lnSpc>
            </a:pPr>
            <a:r>
              <a:rPr lang="zh-CN" altLang="en-US" sz="800"/>
              <a:t>处理器：      2</a:t>
            </a:r>
            <a:endParaRPr lang="zh-CN" altLang="en-US" sz="800"/>
          </a:p>
          <a:p>
            <a:pPr>
              <a:lnSpc>
                <a:spcPct val="100000"/>
              </a:lnSpc>
            </a:pPr>
            <a:r>
              <a:rPr lang="zh-CN" altLang="en-US" sz="800"/>
              <a:t>硬盘（SCSI）：20 GB</a:t>
            </a:r>
            <a:endParaRPr lang="zh-CN" altLang="en-US" sz="800"/>
          </a:p>
          <a:p>
            <a:pPr>
              <a:lnSpc>
                <a:spcPct val="100000"/>
              </a:lnSpc>
            </a:pPr>
            <a:r>
              <a:rPr lang="zh-CN" altLang="en-US" sz="800"/>
              <a:t>网络适配器：   NAT   </a:t>
            </a:r>
            <a:endParaRPr lang="zh-CN" altLang="en-US" sz="800"/>
          </a:p>
          <a:p>
            <a:pPr>
              <a:lnSpc>
                <a:spcPct val="100000"/>
              </a:lnSpc>
            </a:pPr>
            <a:r>
              <a:rPr lang="zh-CN" altLang="en-US" sz="800"/>
              <a:t>IP地址1（hadoop01）：192.168.211.129	</a:t>
            </a:r>
            <a:endParaRPr lang="zh-CN" altLang="en-US" sz="800"/>
          </a:p>
          <a:p>
            <a:pPr>
              <a:lnSpc>
                <a:spcPct val="100000"/>
              </a:lnSpc>
            </a:pPr>
            <a:r>
              <a:rPr lang="zh-CN" altLang="en-US" sz="800"/>
              <a:t>IP地址2（hadoop02）：192.168.211.130</a:t>
            </a:r>
            <a:endParaRPr lang="zh-CN" altLang="en-US" sz="800"/>
          </a:p>
          <a:p>
            <a:pPr>
              <a:lnSpc>
                <a:spcPct val="100000"/>
              </a:lnSpc>
            </a:pPr>
            <a:r>
              <a:rPr lang="zh-CN" altLang="en-US" sz="800"/>
              <a:t>IP地址3（hadoop03）：192.168.211.131</a:t>
            </a:r>
            <a:endParaRPr lang="zh-CN" altLang="en-US" sz="800"/>
          </a:p>
          <a:p>
            <a:pPr>
              <a:lnSpc>
                <a:spcPct val="100000"/>
              </a:lnSpc>
            </a:pPr>
            <a:r>
              <a:rPr lang="zh-CN" altLang="en-US" sz="800"/>
              <a:t>Hadoop版本：hadoop-2.7.2</a:t>
            </a:r>
            <a:endParaRPr lang="zh-CN" altLang="en-US" sz="800"/>
          </a:p>
          <a:p>
            <a:pPr>
              <a:lnSpc>
                <a:spcPct val="100000"/>
              </a:lnSpc>
            </a:pPr>
            <a:r>
              <a:rPr lang="zh-CN" altLang="en-US" sz="800"/>
              <a:t>Jdk版本：jdk-8u311-linux-x64</a:t>
            </a:r>
            <a:endParaRPr lang="zh-CN" altLang="en-US" sz="800"/>
          </a:p>
          <a:p>
            <a:pPr>
              <a:lnSpc>
                <a:spcPct val="100000"/>
              </a:lnSpc>
            </a:pPr>
            <a:r>
              <a:rPr lang="zh-CN" altLang="en-US" sz="800"/>
              <a:t>集群配置：完全分布式</a:t>
            </a:r>
            <a:endParaRPr lang="zh-CN" altLang="en-US" sz="800"/>
          </a:p>
        </p:txBody>
      </p:sp>
      <p:sp>
        <p:nvSpPr>
          <p:cNvPr id="5" name="内容占位符 4"/>
          <p:cNvSpPr>
            <a:spLocks noGrp="1"/>
          </p:cNvSpPr>
          <p:nvPr>
            <p:ph sz="quarter" idx="14"/>
          </p:nvPr>
        </p:nvSpPr>
        <p:spPr/>
        <p:txBody>
          <a:bodyPr/>
          <a:p>
            <a:endParaRPr lang="zh-CN" altLang="en-US"/>
          </a:p>
        </p:txBody>
      </p:sp>
      <p:pic>
        <p:nvPicPr>
          <p:cNvPr id="6" name="图片 5" descr="KTNSV2$3NNAQL45JE``KB`M"/>
          <p:cNvPicPr>
            <a:picLocks noChangeAspect="1"/>
          </p:cNvPicPr>
          <p:nvPr/>
        </p:nvPicPr>
        <p:blipFill>
          <a:blip r:embed="rId1"/>
          <a:stretch>
            <a:fillRect/>
          </a:stretch>
        </p:blipFill>
        <p:spPr>
          <a:xfrm>
            <a:off x="5219700" y="501015"/>
            <a:ext cx="4321175" cy="2567305"/>
          </a:xfrm>
          <a:prstGeom prst="rect">
            <a:avLst/>
          </a:prstGeom>
        </p:spPr>
      </p:pic>
      <p:pic>
        <p:nvPicPr>
          <p:cNvPr id="7" name="图片 6" descr="LVDPLY_CZSWZ2T1{7R53WNC"/>
          <p:cNvPicPr>
            <a:picLocks noChangeAspect="1"/>
          </p:cNvPicPr>
          <p:nvPr/>
        </p:nvPicPr>
        <p:blipFill>
          <a:blip r:embed="rId2"/>
          <a:stretch>
            <a:fillRect/>
          </a:stretch>
        </p:blipFill>
        <p:spPr>
          <a:xfrm>
            <a:off x="5219700" y="3442970"/>
            <a:ext cx="4321175" cy="287401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to="" calcmode="lin" valueType="num">
                                      <p:cBhvr>
                                        <p:cTn id="12" dur="1" fill="hold"/>
                                        <p:tgtEl>
                                          <p:spTgt spid="4">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to="" calcmode="lin" valueType="num">
                                      <p:cBhvr>
                                        <p:cTn id="17" dur="1" fill="hold"/>
                                        <p:tgtEl>
                                          <p:spTgt spid="4">
                                            <p:txEl>
                                              <p:pRg st="1" end="1"/>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to="" calcmode="lin" valueType="num">
                                      <p:cBhvr>
                                        <p:cTn id="22" dur="1" fill="hold"/>
                                        <p:tgtEl>
                                          <p:spTgt spid="4">
                                            <p:txEl>
                                              <p:pRg st="2" end="2"/>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 to="" calcmode="lin" valueType="num">
                                      <p:cBhvr>
                                        <p:cTn id="27" dur="1" fill="hold"/>
                                        <p:tgtEl>
                                          <p:spTgt spid="4">
                                            <p:txEl>
                                              <p:pRg st="3" end="3"/>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 to="" calcmode="lin" valueType="num">
                                      <p:cBhvr>
                                        <p:cTn id="32" dur="1" fill="hold"/>
                                        <p:tgtEl>
                                          <p:spTgt spid="4">
                                            <p:txEl>
                                              <p:pRg st="4" end="4"/>
                                            </p:txEl>
                                          </p:spTgt>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to="" calcmode="lin" valueType="num">
                                      <p:cBhvr>
                                        <p:cTn id="37" dur="1" fill="hold"/>
                                        <p:tgtEl>
                                          <p:spTgt spid="4">
                                            <p:txEl>
                                              <p:pRg st="6" end="6"/>
                                            </p:txEl>
                                          </p:spTgt>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 to="" calcmode="lin" valueType="num">
                                      <p:cBhvr>
                                        <p:cTn id="42" dur="1" fill="hold"/>
                                        <p:tgtEl>
                                          <p:spTgt spid="4">
                                            <p:txEl>
                                              <p:pRg st="7" end="7"/>
                                            </p:txEl>
                                          </p:spTgt>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to="" calcmode="lin" valueType="num">
                                      <p:cBhvr>
                                        <p:cTn id="47" dur="1" fill="hold"/>
                                        <p:tgtEl>
                                          <p:spTgt spid="4">
                                            <p:txEl>
                                              <p:pRg st="8" end="8"/>
                                            </p:txEl>
                                          </p:spTgt>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 to="" calcmode="lin" valueType="num">
                                      <p:cBhvr>
                                        <p:cTn id="52" dur="1" fill="hold"/>
                                        <p:tgtEl>
                                          <p:spTgt spid="4">
                                            <p:txEl>
                                              <p:pRg st="9" end="9"/>
                                            </p:txEl>
                                          </p:spTgt>
                                        </p:tgtEl>
                                      </p:cBhvr>
                                    </p:anim>
                                  </p:childTnLst>
                                </p:cTn>
                              </p:par>
                            </p:childTnLst>
                          </p:cTn>
                        </p:par>
                      </p:childTnLst>
                    </p:cTn>
                  </p:par>
                  <p:par>
                    <p:cTn id="53" fill="hold">
                      <p:stCondLst>
                        <p:cond delay="indefinite"/>
                      </p:stCondLst>
                      <p:childTnLst>
                        <p:par>
                          <p:cTn id="54" fill="hold">
                            <p:stCondLst>
                              <p:cond delay="0"/>
                            </p:stCondLst>
                            <p:childTnLst>
                              <p:par>
                                <p:cTn id="55" presetID="24"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 to="" calcmode="lin" valueType="num">
                                      <p:cBhvr>
                                        <p:cTn id="57" dur="1" fill="hold"/>
                                        <p:tgtEl>
                                          <p:spTgt spid="4">
                                            <p:txEl>
                                              <p:pRg st="10" end="10"/>
                                            </p:txEl>
                                          </p:spTgt>
                                        </p:tgtEl>
                                      </p:cBhvr>
                                    </p:anim>
                                  </p:childTnLst>
                                </p:cTn>
                              </p:par>
                            </p:childTnLst>
                          </p:cTn>
                        </p:par>
                      </p:childTnLst>
                    </p:cTn>
                  </p:par>
                  <p:par>
                    <p:cTn id="58" fill="hold">
                      <p:stCondLst>
                        <p:cond delay="indefinite"/>
                      </p:stCondLst>
                      <p:childTnLst>
                        <p:par>
                          <p:cTn id="59" fill="hold">
                            <p:stCondLst>
                              <p:cond delay="0"/>
                            </p:stCondLst>
                            <p:childTnLst>
                              <p:par>
                                <p:cTn id="60" presetID="24" presetClass="entr" presetSubtype="0" fill="hold" grpId="0"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 to="" calcmode="lin" valueType="num">
                                      <p:cBhvr>
                                        <p:cTn id="62" dur="1" fill="hold"/>
                                        <p:tgtEl>
                                          <p:spTgt spid="4">
                                            <p:txEl>
                                              <p:pRg st="11" end="11"/>
                                            </p:txEl>
                                          </p:spTgt>
                                        </p:tgtEl>
                                      </p:cBhvr>
                                    </p:anim>
                                  </p:childTnLst>
                                </p:cTn>
                              </p:par>
                            </p:childTnLst>
                          </p:cTn>
                        </p:par>
                      </p:childTnLst>
                    </p:cTn>
                  </p:par>
                  <p:par>
                    <p:cTn id="63" fill="hold">
                      <p:stCondLst>
                        <p:cond delay="indefinite"/>
                      </p:stCondLst>
                      <p:childTnLst>
                        <p:par>
                          <p:cTn id="64" fill="hold">
                            <p:stCondLst>
                              <p:cond delay="0"/>
                            </p:stCondLst>
                            <p:childTnLst>
                              <p:par>
                                <p:cTn id="65" presetID="24" presetClass="entr" presetSubtype="0" fill="hold" grpId="0" nodeType="clickEffect">
                                  <p:stCondLst>
                                    <p:cond delay="0"/>
                                  </p:stCondLst>
                                  <p:childTnLst>
                                    <p:set>
                                      <p:cBhvr>
                                        <p:cTn id="66" dur="1" fill="hold">
                                          <p:stCondLst>
                                            <p:cond delay="0"/>
                                          </p:stCondLst>
                                        </p:cTn>
                                        <p:tgtEl>
                                          <p:spTgt spid="4">
                                            <p:txEl>
                                              <p:pRg st="12" end="12"/>
                                            </p:txEl>
                                          </p:spTgt>
                                        </p:tgtEl>
                                        <p:attrNameLst>
                                          <p:attrName>style.visibility</p:attrName>
                                        </p:attrNameLst>
                                      </p:cBhvr>
                                      <p:to>
                                        <p:strVal val="visible"/>
                                      </p:to>
                                    </p:set>
                                    <p:anim to="" calcmode="lin" valueType="num">
                                      <p:cBhvr>
                                        <p:cTn id="67" dur="1" fill="hold"/>
                                        <p:tgtEl>
                                          <p:spTgt spid="4">
                                            <p:txEl>
                                              <p:pRg st="12" end="12"/>
                                            </p:txEl>
                                          </p:spTgt>
                                        </p:tgtEl>
                                      </p:cBhvr>
                                    </p:anim>
                                  </p:childTnLst>
                                </p:cTn>
                              </p:par>
                            </p:childTnLst>
                          </p:cTn>
                        </p:par>
                      </p:childTnLst>
                    </p:cTn>
                  </p:par>
                  <p:par>
                    <p:cTn id="68" fill="hold">
                      <p:stCondLst>
                        <p:cond delay="indefinite"/>
                      </p:stCondLst>
                      <p:childTnLst>
                        <p:par>
                          <p:cTn id="69" fill="hold">
                            <p:stCondLst>
                              <p:cond delay="0"/>
                            </p:stCondLst>
                            <p:childTnLst>
                              <p:par>
                                <p:cTn id="70" presetID="24" presetClass="entr" presetSubtype="0" fill="hold" grpId="0" nodeType="clickEffect">
                                  <p:stCondLst>
                                    <p:cond delay="0"/>
                                  </p:stCondLst>
                                  <p:childTnLst>
                                    <p:set>
                                      <p:cBhvr>
                                        <p:cTn id="71" dur="1" fill="hold">
                                          <p:stCondLst>
                                            <p:cond delay="0"/>
                                          </p:stCondLst>
                                        </p:cTn>
                                        <p:tgtEl>
                                          <p:spTgt spid="4">
                                            <p:txEl>
                                              <p:pRg st="13" end="13"/>
                                            </p:txEl>
                                          </p:spTgt>
                                        </p:tgtEl>
                                        <p:attrNameLst>
                                          <p:attrName>style.visibility</p:attrName>
                                        </p:attrNameLst>
                                      </p:cBhvr>
                                      <p:to>
                                        <p:strVal val="visible"/>
                                      </p:to>
                                    </p:set>
                                    <p:anim to="" calcmode="lin" valueType="num">
                                      <p:cBhvr>
                                        <p:cTn id="72" dur="1" fill="hold"/>
                                        <p:tgtEl>
                                          <p:spTgt spid="4">
                                            <p:txEl>
                                              <p:pRg st="13" end="13"/>
                                            </p:txEl>
                                          </p:spTgt>
                                        </p:tgtEl>
                                      </p:cBhvr>
                                    </p:anim>
                                  </p:childTnLst>
                                </p:cTn>
                              </p:par>
                            </p:childTnLst>
                          </p:cTn>
                        </p:par>
                      </p:childTnLst>
                    </p:cTn>
                  </p:par>
                  <p:par>
                    <p:cTn id="73" fill="hold">
                      <p:stCondLst>
                        <p:cond delay="indefinite"/>
                      </p:stCondLst>
                      <p:childTnLst>
                        <p:par>
                          <p:cTn id="74" fill="hold">
                            <p:stCondLst>
                              <p:cond delay="0"/>
                            </p:stCondLst>
                            <p:childTnLst>
                              <p:par>
                                <p:cTn id="75" presetID="24" presetClass="entr" presetSubtype="0" fill="hold" grpId="0" nodeType="clickEffect">
                                  <p:stCondLst>
                                    <p:cond delay="0"/>
                                  </p:stCondLst>
                                  <p:childTnLst>
                                    <p:set>
                                      <p:cBhvr>
                                        <p:cTn id="76" dur="1" fill="hold">
                                          <p:stCondLst>
                                            <p:cond delay="0"/>
                                          </p:stCondLst>
                                        </p:cTn>
                                        <p:tgtEl>
                                          <p:spTgt spid="4">
                                            <p:txEl>
                                              <p:pRg st="14" end="14"/>
                                            </p:txEl>
                                          </p:spTgt>
                                        </p:tgtEl>
                                        <p:attrNameLst>
                                          <p:attrName>style.visibility</p:attrName>
                                        </p:attrNameLst>
                                      </p:cBhvr>
                                      <p:to>
                                        <p:strVal val="visible"/>
                                      </p:to>
                                    </p:set>
                                    <p:anim to="" calcmode="lin" valueType="num">
                                      <p:cBhvr>
                                        <p:cTn id="77" dur="1" fill="hold"/>
                                        <p:tgtEl>
                                          <p:spTgt spid="4">
                                            <p:txEl>
                                              <p:pRg st="14" end="14"/>
                                            </p:txEl>
                                          </p:spTgt>
                                        </p:tgtEl>
                                      </p:cBhvr>
                                    </p:anim>
                                  </p:childTnLst>
                                </p:cTn>
                              </p:par>
                            </p:childTnLst>
                          </p:cTn>
                        </p:par>
                      </p:childTnLst>
                    </p:cTn>
                  </p:par>
                  <p:par>
                    <p:cTn id="78" fill="hold">
                      <p:stCondLst>
                        <p:cond delay="indefinite"/>
                      </p:stCondLst>
                      <p:childTnLst>
                        <p:par>
                          <p:cTn id="79" fill="hold">
                            <p:stCondLst>
                              <p:cond delay="0"/>
                            </p:stCondLst>
                            <p:childTnLst>
                              <p:par>
                                <p:cTn id="80" presetID="24" presetClass="entr" presetSubtype="0" fill="hold" grpId="0" nodeType="clickEffect">
                                  <p:stCondLst>
                                    <p:cond delay="0"/>
                                  </p:stCondLst>
                                  <p:childTnLst>
                                    <p:set>
                                      <p:cBhvr>
                                        <p:cTn id="81" dur="1" fill="hold">
                                          <p:stCondLst>
                                            <p:cond delay="0"/>
                                          </p:stCondLst>
                                        </p:cTn>
                                        <p:tgtEl>
                                          <p:spTgt spid="4">
                                            <p:txEl>
                                              <p:pRg st="15" end="15"/>
                                            </p:txEl>
                                          </p:spTgt>
                                        </p:tgtEl>
                                        <p:attrNameLst>
                                          <p:attrName>style.visibility</p:attrName>
                                        </p:attrNameLst>
                                      </p:cBhvr>
                                      <p:to>
                                        <p:strVal val="visible"/>
                                      </p:to>
                                    </p:set>
                                    <p:anim to="" calcmode="lin" valueType="num">
                                      <p:cBhvr>
                                        <p:cTn id="82" dur="1" fill="hold"/>
                                        <p:tgtEl>
                                          <p:spTgt spid="4">
                                            <p:txEl>
                                              <p:pRg st="15" end="15"/>
                                            </p:txEl>
                                          </p:spTgt>
                                        </p:tgtEl>
                                      </p:cBhvr>
                                    </p:anim>
                                  </p:childTnLst>
                                </p:cTn>
                              </p:par>
                            </p:childTnLst>
                          </p:cTn>
                        </p:par>
                      </p:childTnLst>
                    </p:cTn>
                  </p:par>
                  <p:par>
                    <p:cTn id="83" fill="hold">
                      <p:stCondLst>
                        <p:cond delay="indefinite"/>
                      </p:stCondLst>
                      <p:childTnLst>
                        <p:par>
                          <p:cTn id="84" fill="hold">
                            <p:stCondLst>
                              <p:cond delay="0"/>
                            </p:stCondLst>
                            <p:childTnLst>
                              <p:par>
                                <p:cTn id="85" presetID="24" presetClass="entr" presetSubtype="0" fill="hold" grpId="0" nodeType="clickEffect">
                                  <p:stCondLst>
                                    <p:cond delay="0"/>
                                  </p:stCondLst>
                                  <p:childTnLst>
                                    <p:set>
                                      <p:cBhvr>
                                        <p:cTn id="86" dur="1" fill="hold">
                                          <p:stCondLst>
                                            <p:cond delay="0"/>
                                          </p:stCondLst>
                                        </p:cTn>
                                        <p:tgtEl>
                                          <p:spTgt spid="4">
                                            <p:txEl>
                                              <p:pRg st="16" end="16"/>
                                            </p:txEl>
                                          </p:spTgt>
                                        </p:tgtEl>
                                        <p:attrNameLst>
                                          <p:attrName>style.visibility</p:attrName>
                                        </p:attrNameLst>
                                      </p:cBhvr>
                                      <p:to>
                                        <p:strVal val="visible"/>
                                      </p:to>
                                    </p:set>
                                    <p:anim to="" calcmode="lin" valueType="num">
                                      <p:cBhvr>
                                        <p:cTn id="87" dur="1" fill="hold"/>
                                        <p:tgtEl>
                                          <p:spTgt spid="4">
                                            <p:txEl>
                                              <p:pRg st="16" end="16"/>
                                            </p:txEl>
                                          </p:spTgt>
                                        </p:tgtEl>
                                      </p:cBhvr>
                                    </p:anim>
                                  </p:childTnLst>
                                </p:cTn>
                              </p:par>
                            </p:childTnLst>
                          </p:cTn>
                        </p:par>
                      </p:childTnLst>
                    </p:cTn>
                  </p:par>
                  <p:par>
                    <p:cTn id="88" fill="hold">
                      <p:stCondLst>
                        <p:cond delay="indefinite"/>
                      </p:stCondLst>
                      <p:childTnLst>
                        <p:par>
                          <p:cTn id="89" fill="hold">
                            <p:stCondLst>
                              <p:cond delay="0"/>
                            </p:stCondLst>
                            <p:childTnLst>
                              <p:par>
                                <p:cTn id="90" presetID="24" presetClass="entr" presetSubtype="0" fill="hold" grpId="0" nodeType="clickEffect">
                                  <p:stCondLst>
                                    <p:cond delay="0"/>
                                  </p:stCondLst>
                                  <p:childTnLst>
                                    <p:set>
                                      <p:cBhvr>
                                        <p:cTn id="91" dur="1" fill="hold">
                                          <p:stCondLst>
                                            <p:cond delay="0"/>
                                          </p:stCondLst>
                                        </p:cTn>
                                        <p:tgtEl>
                                          <p:spTgt spid="4">
                                            <p:txEl>
                                              <p:pRg st="17" end="17"/>
                                            </p:txEl>
                                          </p:spTgt>
                                        </p:tgtEl>
                                        <p:attrNameLst>
                                          <p:attrName>style.visibility</p:attrName>
                                        </p:attrNameLst>
                                      </p:cBhvr>
                                      <p:to>
                                        <p:strVal val="visible"/>
                                      </p:to>
                                    </p:set>
                                    <p:anim to="" calcmode="lin" valueType="num">
                                      <p:cBhvr>
                                        <p:cTn id="92" dur="1" fill="hold"/>
                                        <p:tgtEl>
                                          <p:spTgt spid="4">
                                            <p:txEl>
                                              <p:pRg st="17" end="17"/>
                                            </p:txEl>
                                          </p:spTgt>
                                        </p:tgtEl>
                                      </p:cBhvr>
                                    </p:anim>
                                  </p:childTnLst>
                                </p:cTn>
                              </p:par>
                            </p:childTnLst>
                          </p:cTn>
                        </p:par>
                      </p:childTnLst>
                    </p:cTn>
                  </p:par>
                  <p:par>
                    <p:cTn id="93" fill="hold">
                      <p:stCondLst>
                        <p:cond delay="indefinite"/>
                      </p:stCondLst>
                      <p:childTnLst>
                        <p:par>
                          <p:cTn id="94" fill="hold">
                            <p:stCondLst>
                              <p:cond delay="0"/>
                            </p:stCondLst>
                            <p:childTnLst>
                              <p:par>
                                <p:cTn id="95" presetID="24" presetClass="entr" presetSubtype="0" fill="hold" grpId="0" nodeType="clickEffect">
                                  <p:stCondLst>
                                    <p:cond delay="0"/>
                                  </p:stCondLst>
                                  <p:childTnLst>
                                    <p:set>
                                      <p:cBhvr>
                                        <p:cTn id="96" dur="1" fill="hold">
                                          <p:stCondLst>
                                            <p:cond delay="0"/>
                                          </p:stCondLst>
                                        </p:cTn>
                                        <p:tgtEl>
                                          <p:spTgt spid="4">
                                            <p:txEl>
                                              <p:pRg st="18" end="18"/>
                                            </p:txEl>
                                          </p:spTgt>
                                        </p:tgtEl>
                                        <p:attrNameLst>
                                          <p:attrName>style.visibility</p:attrName>
                                        </p:attrNameLst>
                                      </p:cBhvr>
                                      <p:to>
                                        <p:strVal val="visible"/>
                                      </p:to>
                                    </p:set>
                                    <p:anim to="" calcmode="lin" valueType="num">
                                      <p:cBhvr>
                                        <p:cTn id="97" dur="1" fill="hold"/>
                                        <p:tgtEl>
                                          <p:spTgt spid="4">
                                            <p:txEl>
                                              <p:pRg st="18" end="18"/>
                                            </p:txEl>
                                          </p:spTgt>
                                        </p:tgtEl>
                                      </p:cBhvr>
                                    </p:anim>
                                  </p:childTnLst>
                                </p:cTn>
                              </p:par>
                            </p:childTnLst>
                          </p:cTn>
                        </p:par>
                      </p:childTnLst>
                    </p:cTn>
                  </p:par>
                  <p:par>
                    <p:cTn id="98" fill="hold">
                      <p:stCondLst>
                        <p:cond delay="indefinite"/>
                      </p:stCondLst>
                      <p:childTnLst>
                        <p:par>
                          <p:cTn id="99" fill="hold">
                            <p:stCondLst>
                              <p:cond delay="0"/>
                            </p:stCondLst>
                            <p:childTnLst>
                              <p:par>
                                <p:cTn id="100" presetID="24" presetClass="entr" presetSubtype="0" fill="hold" grpId="0" nodeType="clickEffect">
                                  <p:stCondLst>
                                    <p:cond delay="0"/>
                                  </p:stCondLst>
                                  <p:childTnLst>
                                    <p:set>
                                      <p:cBhvr>
                                        <p:cTn id="101" dur="1" fill="hold">
                                          <p:stCondLst>
                                            <p:cond delay="0"/>
                                          </p:stCondLst>
                                        </p:cTn>
                                        <p:tgtEl>
                                          <p:spTgt spid="4">
                                            <p:txEl>
                                              <p:pRg st="19" end="19"/>
                                            </p:txEl>
                                          </p:spTgt>
                                        </p:tgtEl>
                                        <p:attrNameLst>
                                          <p:attrName>style.visibility</p:attrName>
                                        </p:attrNameLst>
                                      </p:cBhvr>
                                      <p:to>
                                        <p:strVal val="visible"/>
                                      </p:to>
                                    </p:set>
                                    <p:anim to="" calcmode="lin" valueType="num">
                                      <p:cBhvr>
                                        <p:cTn id="102" dur="1" fill="hold"/>
                                        <p:tgtEl>
                                          <p:spTgt spid="4">
                                            <p:txEl>
                                              <p:pRg st="19" end="19"/>
                                            </p:txEl>
                                          </p:spTgt>
                                        </p:tgtEl>
                                      </p:cBhvr>
                                    </p:anim>
                                  </p:childTnLst>
                                </p:cTn>
                              </p:par>
                            </p:childTnLst>
                          </p:cTn>
                        </p:par>
                      </p:childTnLst>
                    </p:cTn>
                  </p:par>
                  <p:par>
                    <p:cTn id="103" fill="hold">
                      <p:stCondLst>
                        <p:cond delay="indefinite"/>
                      </p:stCondLst>
                      <p:childTnLst>
                        <p:par>
                          <p:cTn id="104" fill="hold">
                            <p:stCondLst>
                              <p:cond delay="0"/>
                            </p:stCondLst>
                            <p:childTnLst>
                              <p:par>
                                <p:cTn id="105" presetID="24" presetClass="entr" presetSubtype="0" fill="hold" nodeType="clickEffect">
                                  <p:stCondLst>
                                    <p:cond delay="0"/>
                                  </p:stCondLst>
                                  <p:childTnLst>
                                    <p:set>
                                      <p:cBhvr>
                                        <p:cTn id="106" dur="1" fill="hold">
                                          <p:stCondLst>
                                            <p:cond delay="0"/>
                                          </p:stCondLst>
                                        </p:cTn>
                                        <p:tgtEl>
                                          <p:spTgt spid="6"/>
                                        </p:tgtEl>
                                        <p:attrNameLst>
                                          <p:attrName>style.visibility</p:attrName>
                                        </p:attrNameLst>
                                      </p:cBhvr>
                                      <p:to>
                                        <p:strVal val="visible"/>
                                      </p:to>
                                    </p:set>
                                    <p:anim to="" calcmode="lin" valueType="num">
                                      <p:cBhvr>
                                        <p:cTn id="107" dur="1" fill="hold"/>
                                        <p:tgtEl>
                                          <p:spTgt spid="6"/>
                                        </p:tgtEl>
                                      </p:cBhvr>
                                    </p:anim>
                                  </p:childTnLst>
                                </p:cTn>
                              </p:par>
                            </p:childTnLst>
                          </p:cTn>
                        </p:par>
                      </p:childTnLst>
                    </p:cTn>
                  </p:par>
                  <p:par>
                    <p:cTn id="108" fill="hold">
                      <p:stCondLst>
                        <p:cond delay="indefinite"/>
                      </p:stCondLst>
                      <p:childTnLst>
                        <p:par>
                          <p:cTn id="109" fill="hold">
                            <p:stCondLst>
                              <p:cond delay="0"/>
                            </p:stCondLst>
                            <p:childTnLst>
                              <p:par>
                                <p:cTn id="110" presetID="24" presetClass="entr" presetSubtype="0" fill="hold" nodeType="clickEffect">
                                  <p:stCondLst>
                                    <p:cond delay="0"/>
                                  </p:stCondLst>
                                  <p:childTnLst>
                                    <p:set>
                                      <p:cBhvr>
                                        <p:cTn id="111" dur="1" fill="hold">
                                          <p:stCondLst>
                                            <p:cond delay="0"/>
                                          </p:stCondLst>
                                        </p:cTn>
                                        <p:tgtEl>
                                          <p:spTgt spid="7"/>
                                        </p:tgtEl>
                                        <p:attrNameLst>
                                          <p:attrName>style.visibility</p:attrName>
                                        </p:attrNameLst>
                                      </p:cBhvr>
                                      <p:to>
                                        <p:strVal val="visible"/>
                                      </p:to>
                                    </p:set>
                                    <p:anim to="" calcmode="lin" valueType="num">
                                      <p:cBhvr>
                                        <p:cTn id="112"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build="p"/>
      <p:bldP spid="4"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0" y="0"/>
            <a:ext cx="12192000" cy="6858000"/>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0" y="0"/>
            <a:ext cx="12192000" cy="6858000"/>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0" y="0"/>
            <a:ext cx="12192000" cy="6858000"/>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0" y="0"/>
            <a:ext cx="12192635" cy="6857365"/>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0" y="0"/>
            <a:ext cx="12192635" cy="6858000"/>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0" y="0"/>
            <a:ext cx="12192000" cy="6857365"/>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标题 10"/>
          <p:cNvSpPr>
            <a:spLocks noGrp="1"/>
          </p:cNvSpPr>
          <p:nvPr>
            <p:ph type="title"/>
            <p:custDataLst>
              <p:tags r:id="rId1"/>
            </p:custDataLst>
          </p:nvPr>
        </p:nvSpPr>
        <p:spPr/>
        <p:txBody>
          <a:bodyPr/>
          <a:lstStyle/>
          <a:p>
            <a:r>
              <a:rPr lang="zh-CN" altLang="en-US" dirty="0"/>
              <a:t>感谢观看</a:t>
            </a:r>
            <a:endParaRPr lang="zh-CN" altLang="en-US" dirty="0"/>
          </a:p>
        </p:txBody>
      </p:sp>
      <p:sp>
        <p:nvSpPr>
          <p:cNvPr id="6" name="文本占位符 5"/>
          <p:cNvSpPr>
            <a:spLocks noGrp="1"/>
          </p:cNvSpPr>
          <p:nvPr>
            <p:ph type="body" sz="quarter" idx="13"/>
            <p:custDataLst>
              <p:tags r:id="rId2"/>
            </p:custDataLst>
          </p:nvPr>
        </p:nvSpPr>
        <p:spPr/>
        <p:txBody>
          <a:bodyPr/>
          <a:lstStyle/>
          <a:p>
            <a:r>
              <a:rPr lang="zh-CN" altLang="en-US" dirty="0">
                <a:sym typeface="Arial" panose="020B0604020202020204" pitchFamily="34" charset="0"/>
              </a:rPr>
              <a:t>点击此处添加副标题</a:t>
            </a:r>
            <a:endParaRPr lang="zh-CN" altLang="en-US" dirty="0">
              <a:sym typeface="Arial" panose="020B0604020202020204" pitchFamily="34" charset="0"/>
            </a:endParaRPr>
          </a:p>
        </p:txBody>
      </p:sp>
    </p:spTree>
    <p:custDataLst>
      <p:tags r:id="rId3"/>
    </p:custDataLst>
  </p:cSld>
  <p:clrMapOvr>
    <a:overrideClrMapping bg1="lt1" tx1="dk1" bg2="lt2" tx2="dk2" accent1="accent1" accent2="accent2" accent3="accent3" accent4="accent4" accent5="accent5" accent6="accent6" hlink="hlink" folHlink="folHlink"/>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Autofit/>
          </a:bodyPr>
          <a:p>
            <a:pPr algn="ctr"/>
            <a:r>
              <a:rPr lang="en-US" sz="4000"/>
              <a:t>2.</a:t>
            </a:r>
            <a:r>
              <a:rPr lang="zh-CN" altLang="en-US" sz="4000"/>
              <a:t>方案</a:t>
            </a:r>
            <a:r>
              <a:rPr lang="zh-CN" altLang="en-US" sz="4000"/>
              <a:t>简介</a:t>
            </a:r>
            <a:endParaRPr lang="zh-CN" altLang="en-US" sz="4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3766004"/>
          <p:cNvPicPr>
            <a:picLocks noChangeAspect="1"/>
          </p:cNvPicPr>
          <p:nvPr>
            <p:custDataLst>
              <p:tags r:id="rId1"/>
            </p:custDataLst>
          </p:nvPr>
        </p:nvPicPr>
        <p:blipFill>
          <a:blip r:embed="rId2"/>
          <a:stretch>
            <a:fillRect/>
          </a:stretch>
        </p:blipFill>
        <p:spPr>
          <a:xfrm>
            <a:off x="0" y="0"/>
            <a:ext cx="12191365" cy="6858000"/>
          </a:xfrm>
          <a:prstGeom prst="rect">
            <a:avLst/>
          </a:prstGeom>
        </p:spPr>
      </p:pic>
      <p:cxnSp>
        <p:nvCxnSpPr>
          <p:cNvPr id="4" name="直接连接符 3"/>
          <p:cNvCxnSpPr/>
          <p:nvPr/>
        </p:nvCxnSpPr>
        <p:spPr>
          <a:xfrm flipH="1" flipV="1">
            <a:off x="1552575" y="1890395"/>
            <a:ext cx="5715" cy="1490345"/>
          </a:xfrm>
          <a:prstGeom prst="line">
            <a:avLst/>
          </a:prstGeom>
          <a:ln>
            <a:gradFill>
              <a:gsLst>
                <a:gs pos="85000">
                  <a:srgbClr val="B5F5F8">
                    <a:alpha val="100000"/>
                  </a:srgbClr>
                </a:gs>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accent2"/>
          </a:lnRef>
          <a:fillRef idx="0">
            <a:schemeClr val="accent2"/>
          </a:fillRef>
          <a:effectRef idx="2">
            <a:schemeClr val="accent2"/>
          </a:effectRef>
          <a:fontRef idx="minor">
            <a:schemeClr val="tx1"/>
          </a:fontRef>
        </p:style>
      </p:cxnSp>
      <p:cxnSp>
        <p:nvCxnSpPr>
          <p:cNvPr id="6" name="直接连接符 5"/>
          <p:cNvCxnSpPr/>
          <p:nvPr/>
        </p:nvCxnSpPr>
        <p:spPr>
          <a:xfrm flipH="1" flipV="1">
            <a:off x="8448040" y="2021840"/>
            <a:ext cx="5715" cy="1490345"/>
          </a:xfrm>
          <a:prstGeom prst="line">
            <a:avLst/>
          </a:prstGeom>
          <a:ln>
            <a:gradFill>
              <a:gsLst>
                <a:gs pos="85000">
                  <a:srgbClr val="B5F5F8">
                    <a:alpha val="100000"/>
                  </a:srgbClr>
                </a:gs>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accent2"/>
          </a:lnRef>
          <a:fillRef idx="0">
            <a:schemeClr val="accent2"/>
          </a:fillRef>
          <a:effectRef idx="2">
            <a:schemeClr val="accent2"/>
          </a:effectRef>
          <a:fontRef idx="minor">
            <a:schemeClr val="tx1"/>
          </a:fontRef>
        </p:style>
      </p:cxnSp>
      <p:cxnSp>
        <p:nvCxnSpPr>
          <p:cNvPr id="7" name="直接连接符 6"/>
          <p:cNvCxnSpPr/>
          <p:nvPr/>
        </p:nvCxnSpPr>
        <p:spPr>
          <a:xfrm flipH="1">
            <a:off x="5084445" y="3441065"/>
            <a:ext cx="5715" cy="1490345"/>
          </a:xfrm>
          <a:prstGeom prst="line">
            <a:avLst/>
          </a:prstGeom>
          <a:ln>
            <a:gradFill>
              <a:gsLst>
                <a:gs pos="85000">
                  <a:srgbClr val="B5F5F8">
                    <a:alpha val="100000"/>
                  </a:srgbClr>
                </a:gs>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accent2"/>
          </a:lnRef>
          <a:fillRef idx="0">
            <a:schemeClr val="accent2"/>
          </a:fillRef>
          <a:effectRef idx="2">
            <a:schemeClr val="accent2"/>
          </a:effectRef>
          <a:fontRef idx="minor">
            <a:schemeClr val="tx1"/>
          </a:fontRef>
        </p:style>
      </p:cxnSp>
      <p:sp>
        <p:nvSpPr>
          <p:cNvPr id="9" name="文本框 8"/>
          <p:cNvSpPr txBox="1"/>
          <p:nvPr/>
        </p:nvSpPr>
        <p:spPr>
          <a:xfrm>
            <a:off x="1769745" y="1950720"/>
            <a:ext cx="1841500" cy="1045210"/>
          </a:xfrm>
          <a:prstGeom prst="rect">
            <a:avLst/>
          </a:prstGeom>
          <a:noFill/>
        </p:spPr>
        <p:txBody>
          <a:bodyPr wrap="square" rtlCol="0">
            <a:spAutoFit/>
          </a:bodyPr>
          <a:p>
            <a:r>
              <a:rPr lang="zh-CN" altLang="en-US" sz="2800">
                <a:solidFill>
                  <a:schemeClr val="bg1"/>
                </a:solidFill>
                <a:latin typeface="华文楷体" panose="02010600040101010101" charset="-122"/>
                <a:ea typeface="华文楷体" panose="02010600040101010101" charset="-122"/>
              </a:rPr>
              <a:t>数据级</a:t>
            </a:r>
            <a:endParaRPr lang="zh-CN" altLang="en-US" sz="2800">
              <a:solidFill>
                <a:schemeClr val="bg1"/>
              </a:solidFill>
              <a:latin typeface="华文楷体" panose="02010600040101010101" charset="-122"/>
              <a:ea typeface="华文楷体" panose="02010600040101010101" charset="-122"/>
            </a:endParaRPr>
          </a:p>
          <a:p>
            <a:endParaRPr lang="zh-CN" altLang="en-US">
              <a:solidFill>
                <a:schemeClr val="bg1"/>
              </a:solidFill>
              <a:latin typeface="华文楷体" panose="02010600040101010101" charset="-122"/>
              <a:ea typeface="华文楷体" panose="02010600040101010101" charset="-122"/>
            </a:endParaRPr>
          </a:p>
          <a:p>
            <a:r>
              <a:rPr lang="zh-CN" altLang="en-US" sz="1600">
                <a:solidFill>
                  <a:schemeClr val="bg1"/>
                </a:solidFill>
                <a:latin typeface="华文楷体" panose="02010600040101010101" charset="-122"/>
                <a:ea typeface="华文楷体" panose="02010600040101010101" charset="-122"/>
              </a:rPr>
              <a:t>路昊东</a:t>
            </a:r>
            <a:r>
              <a:rPr lang="en-US" altLang="zh-CN" sz="1600">
                <a:solidFill>
                  <a:schemeClr val="bg1"/>
                </a:solidFill>
                <a:latin typeface="华文楷体" panose="02010600040101010101" charset="-122"/>
                <a:ea typeface="华文楷体" panose="02010600040101010101" charset="-122"/>
              </a:rPr>
              <a:t>    </a:t>
            </a:r>
            <a:r>
              <a:rPr lang="zh-CN" altLang="en-US" sz="1600">
                <a:solidFill>
                  <a:schemeClr val="bg1"/>
                </a:solidFill>
                <a:latin typeface="华文楷体" panose="02010600040101010101" charset="-122"/>
                <a:ea typeface="华文楷体" panose="02010600040101010101" charset="-122"/>
              </a:rPr>
              <a:t>龙若钦</a:t>
            </a:r>
            <a:endParaRPr lang="zh-CN" altLang="en-US" sz="1600">
              <a:solidFill>
                <a:schemeClr val="bg1"/>
              </a:solidFill>
              <a:latin typeface="华文楷体" panose="02010600040101010101" charset="-122"/>
              <a:ea typeface="华文楷体" panose="02010600040101010101" charset="-122"/>
            </a:endParaRPr>
          </a:p>
        </p:txBody>
      </p:sp>
      <p:sp>
        <p:nvSpPr>
          <p:cNvPr id="10" name="文本框 9"/>
          <p:cNvSpPr txBox="1"/>
          <p:nvPr/>
        </p:nvSpPr>
        <p:spPr>
          <a:xfrm>
            <a:off x="5175250" y="3777615"/>
            <a:ext cx="1841500" cy="1045210"/>
          </a:xfrm>
          <a:prstGeom prst="rect">
            <a:avLst/>
          </a:prstGeom>
          <a:noFill/>
        </p:spPr>
        <p:txBody>
          <a:bodyPr wrap="square" rtlCol="0">
            <a:spAutoFit/>
          </a:bodyPr>
          <a:p>
            <a:r>
              <a:rPr lang="zh-CN" altLang="en-US" sz="2800">
                <a:solidFill>
                  <a:schemeClr val="bg1"/>
                </a:solidFill>
                <a:latin typeface="华文楷体" panose="02010600040101010101" charset="-122"/>
                <a:ea typeface="华文楷体" panose="02010600040101010101" charset="-122"/>
              </a:rPr>
              <a:t>系统级</a:t>
            </a:r>
            <a:endParaRPr lang="zh-CN" altLang="en-US" sz="2800">
              <a:solidFill>
                <a:schemeClr val="bg1"/>
              </a:solidFill>
              <a:latin typeface="华文楷体" panose="02010600040101010101" charset="-122"/>
              <a:ea typeface="华文楷体" panose="02010600040101010101" charset="-122"/>
            </a:endParaRPr>
          </a:p>
          <a:p>
            <a:endParaRPr lang="zh-CN" altLang="en-US">
              <a:solidFill>
                <a:schemeClr val="bg1"/>
              </a:solidFill>
              <a:latin typeface="华文楷体" panose="02010600040101010101" charset="-122"/>
              <a:ea typeface="华文楷体" panose="02010600040101010101" charset="-122"/>
            </a:endParaRPr>
          </a:p>
          <a:p>
            <a:r>
              <a:rPr lang="zh-CN" altLang="en-US" sz="1600">
                <a:solidFill>
                  <a:schemeClr val="bg1"/>
                </a:solidFill>
                <a:latin typeface="华文楷体" panose="02010600040101010101" charset="-122"/>
                <a:ea typeface="华文楷体" panose="02010600040101010101" charset="-122"/>
              </a:rPr>
              <a:t>赵昕阳</a:t>
            </a:r>
            <a:r>
              <a:rPr lang="en-US" altLang="zh-CN" sz="1600">
                <a:solidFill>
                  <a:schemeClr val="bg1"/>
                </a:solidFill>
                <a:latin typeface="华文楷体" panose="02010600040101010101" charset="-122"/>
                <a:ea typeface="华文楷体" panose="02010600040101010101" charset="-122"/>
              </a:rPr>
              <a:t>    </a:t>
            </a:r>
            <a:r>
              <a:rPr lang="zh-CN" altLang="en-US" sz="1600">
                <a:solidFill>
                  <a:schemeClr val="bg1"/>
                </a:solidFill>
                <a:latin typeface="华文楷体" panose="02010600040101010101" charset="-122"/>
                <a:ea typeface="华文楷体" panose="02010600040101010101" charset="-122"/>
              </a:rPr>
              <a:t>吴潇</a:t>
            </a:r>
            <a:endParaRPr lang="zh-CN" altLang="en-US" sz="1600">
              <a:solidFill>
                <a:schemeClr val="bg1"/>
              </a:solidFill>
              <a:latin typeface="华文楷体" panose="02010600040101010101" charset="-122"/>
              <a:ea typeface="华文楷体" panose="02010600040101010101" charset="-122"/>
            </a:endParaRPr>
          </a:p>
        </p:txBody>
      </p:sp>
      <p:sp>
        <p:nvSpPr>
          <p:cNvPr id="11" name="文本框 10"/>
          <p:cNvSpPr txBox="1"/>
          <p:nvPr/>
        </p:nvSpPr>
        <p:spPr>
          <a:xfrm>
            <a:off x="8600440" y="2113280"/>
            <a:ext cx="1841500" cy="1045210"/>
          </a:xfrm>
          <a:prstGeom prst="rect">
            <a:avLst/>
          </a:prstGeom>
          <a:noFill/>
        </p:spPr>
        <p:txBody>
          <a:bodyPr wrap="square" rtlCol="0">
            <a:spAutoFit/>
          </a:bodyPr>
          <a:p>
            <a:r>
              <a:rPr lang="zh-CN" altLang="en-US" sz="2800">
                <a:solidFill>
                  <a:schemeClr val="bg1"/>
                </a:solidFill>
                <a:latin typeface="华文楷体" panose="02010600040101010101" charset="-122"/>
                <a:ea typeface="华文楷体" panose="02010600040101010101" charset="-122"/>
              </a:rPr>
              <a:t>测试级</a:t>
            </a:r>
            <a:endParaRPr lang="zh-CN" altLang="en-US" sz="2800">
              <a:solidFill>
                <a:schemeClr val="bg1"/>
              </a:solidFill>
              <a:latin typeface="华文楷体" panose="02010600040101010101" charset="-122"/>
              <a:ea typeface="华文楷体" panose="02010600040101010101" charset="-122"/>
            </a:endParaRPr>
          </a:p>
          <a:p>
            <a:endParaRPr lang="zh-CN" altLang="en-US">
              <a:solidFill>
                <a:schemeClr val="bg1"/>
              </a:solidFill>
              <a:latin typeface="华文楷体" panose="02010600040101010101" charset="-122"/>
              <a:ea typeface="华文楷体" panose="02010600040101010101" charset="-122"/>
            </a:endParaRPr>
          </a:p>
          <a:p>
            <a:r>
              <a:rPr lang="zh-CN" altLang="en-US" sz="1600">
                <a:solidFill>
                  <a:schemeClr val="bg1"/>
                </a:solidFill>
                <a:latin typeface="华文楷体" panose="02010600040101010101" charset="-122"/>
                <a:ea typeface="华文楷体" panose="02010600040101010101" charset="-122"/>
              </a:rPr>
              <a:t>袁启辉</a:t>
            </a:r>
            <a:r>
              <a:rPr lang="en-US" altLang="zh-CN" sz="1600">
                <a:solidFill>
                  <a:schemeClr val="bg1"/>
                </a:solidFill>
                <a:latin typeface="华文楷体" panose="02010600040101010101" charset="-122"/>
                <a:ea typeface="华文楷体" panose="02010600040101010101" charset="-122"/>
              </a:rPr>
              <a:t>    </a:t>
            </a:r>
            <a:r>
              <a:rPr lang="zh-CN" altLang="en-US" sz="1600">
                <a:solidFill>
                  <a:schemeClr val="bg1"/>
                </a:solidFill>
                <a:latin typeface="华文楷体" panose="02010600040101010101" charset="-122"/>
                <a:ea typeface="华文楷体" panose="02010600040101010101" charset="-122"/>
              </a:rPr>
              <a:t>徐梁津</a:t>
            </a:r>
            <a:endParaRPr lang="zh-CN" altLang="en-US" sz="1600">
              <a:solidFill>
                <a:schemeClr val="bg1"/>
              </a:solidFill>
              <a:latin typeface="华文楷体" panose="02010600040101010101" charset="-122"/>
              <a:ea typeface="华文楷体" panose="0201060004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to="" calcmode="lin" valueType="num">
                                      <p:cBhvr>
                                        <p:cTn id="7" dur="1" fill="hold"/>
                                        <p:tgtEl>
                                          <p:spTgt spid="9"/>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to="" calcmode="lin" valueType="num">
                                      <p:cBhvr>
                                        <p:cTn id="12" dur="1" fill="hold"/>
                                        <p:tgtEl>
                                          <p:spTgt spid="10"/>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to="" calcmode="lin" valueType="num">
                                      <p:cBhvr>
                                        <p:cTn id="17" dur="1" fill="hold"/>
                                        <p:tgtEl>
                                          <p:spTgt spid="11"/>
                                        </p:tgtEl>
                                      </p:cBhvr>
                                    </p:anim>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ppt_y</p:attrName>
                                        </p:attrNameLst>
                                      </p:cBhvr>
                                      <p:tavLst>
                                        <p:tav tm="0">
                                          <p:val>
                                            <p:strVal val="#ppt_y+#ppt_h*1.125000"/>
                                          </p:val>
                                        </p:tav>
                                        <p:tav tm="100000">
                                          <p:val>
                                            <p:strVal val="#ppt_y"/>
                                          </p:val>
                                        </p:tav>
                                      </p:tavLst>
                                    </p:anim>
                                    <p:animEffect transition="in" filter="wipe(up)">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p:tgtEl>
                                          <p:spTgt spid="6"/>
                                        </p:tgtEl>
                                        <p:attrNameLst>
                                          <p:attrName>ppt_y</p:attrName>
                                        </p:attrNameLst>
                                      </p:cBhvr>
                                      <p:tavLst>
                                        <p:tav tm="0">
                                          <p:val>
                                            <p:strVal val="#ppt_y+#ppt_h*1.125000"/>
                                          </p:val>
                                        </p:tav>
                                        <p:tav tm="100000">
                                          <p:val>
                                            <p:strVal val="#ppt_y"/>
                                          </p:val>
                                        </p:tav>
                                      </p:tavLst>
                                    </p:anim>
                                    <p:animEffect transition="in" filter="wipe(up)">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circle(in)">
                                      <p:cBhvr>
                                        <p:cTn id="40" dur="2000"/>
                                        <p:tgtEl>
                                          <p:spTgt spid="9">
                                            <p:txEl>
                                              <p:pRg st="0" end="0"/>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circle(in)">
                                      <p:cBhvr>
                                        <p:cTn id="43" dur="20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0">
                                            <p:txEl>
                                              <p:pRg st="0" end="0"/>
                                            </p:txEl>
                                          </p:spTgt>
                                        </p:tgtEl>
                                        <p:attrNameLst>
                                          <p:attrName>style.visibility</p:attrName>
                                        </p:attrNameLst>
                                      </p:cBhvr>
                                      <p:to>
                                        <p:strVal val="visible"/>
                                      </p:to>
                                    </p:set>
                                    <p:animEffect transition="in" filter="dissolve">
                                      <p:cBhvr>
                                        <p:cTn id="48" dur="500"/>
                                        <p:tgtEl>
                                          <p:spTgt spid="10">
                                            <p:txEl>
                                              <p:pRg st="0" end="0"/>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animEffect transition="in" filter="dissolve">
                                      <p:cBhvr>
                                        <p:cTn id="51" dur="500"/>
                                        <p:tgtEl>
                                          <p:spTgt spid="10">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0" presetClass="entr" presetSubtype="0" fill="hold" nodeType="click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wedge">
                                      <p:cBhvr>
                                        <p:cTn id="56" dur="2000"/>
                                        <p:tgtEl>
                                          <p:spTgt spid="11">
                                            <p:txEl>
                                              <p:pRg st="0" end="0"/>
                                            </p:txEl>
                                          </p:spTgt>
                                        </p:tgtEl>
                                      </p:cBhvr>
                                    </p:animEffect>
                                  </p:childTnLst>
                                </p:cTn>
                              </p:par>
                              <p:par>
                                <p:cTn id="57" presetID="20" presetClass="entr" presetSubtype="0" fill="hold" nodeType="withEffect">
                                  <p:stCondLst>
                                    <p:cond delay="0"/>
                                  </p:stCondLst>
                                  <p:childTnLst>
                                    <p:set>
                                      <p:cBhvr>
                                        <p:cTn id="58" dur="1" fill="hold">
                                          <p:stCondLst>
                                            <p:cond delay="0"/>
                                          </p:stCondLst>
                                        </p:cTn>
                                        <p:tgtEl>
                                          <p:spTgt spid="11">
                                            <p:txEl>
                                              <p:pRg st="2" end="2"/>
                                            </p:txEl>
                                          </p:spTgt>
                                        </p:tgtEl>
                                        <p:attrNameLst>
                                          <p:attrName>style.visibility</p:attrName>
                                        </p:attrNameLst>
                                      </p:cBhvr>
                                      <p:to>
                                        <p:strVal val="visible"/>
                                      </p:to>
                                    </p:set>
                                    <p:animEffect transition="in" filter="wedge">
                                      <p:cBhvr>
                                        <p:cTn id="59" dur="2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583835" y="294785"/>
            <a:ext cx="3960000" cy="882000"/>
          </a:xfrm>
        </p:spPr>
        <p:txBody>
          <a:bodyPr/>
          <a:p>
            <a:r>
              <a:rPr lang="zh-CN" altLang="en-US"/>
              <a:t>数据级</a:t>
            </a:r>
            <a:endParaRPr lang="zh-CN" altLang="en-US"/>
          </a:p>
        </p:txBody>
      </p:sp>
      <p:sp>
        <p:nvSpPr>
          <p:cNvPr id="4" name="文本占位符 3"/>
          <p:cNvSpPr>
            <a:spLocks noGrp="1"/>
          </p:cNvSpPr>
          <p:nvPr>
            <p:ph type="body" sz="quarter" idx="13"/>
          </p:nvPr>
        </p:nvSpPr>
        <p:spPr>
          <a:xfrm>
            <a:off x="587435" y="1176625"/>
            <a:ext cx="3956400" cy="4093200"/>
          </a:xfrm>
        </p:spPr>
        <p:txBody>
          <a:bodyPr>
            <a:normAutofit lnSpcReduction="20000"/>
          </a:bodyPr>
          <a:p>
            <a:r>
              <a:rPr lang="zh-CN" altLang="en-US"/>
              <a:t>主要分为数据爬取和数据</a:t>
            </a:r>
            <a:r>
              <a:rPr lang="zh-CN" altLang="en-US"/>
              <a:t>清洗两个方面。</a:t>
            </a:r>
            <a:endParaRPr lang="zh-CN" altLang="en-US"/>
          </a:p>
          <a:p>
            <a:r>
              <a:rPr lang="zh-CN" altLang="en-US"/>
              <a:t>数据爬取：</a:t>
            </a:r>
            <a:endParaRPr lang="zh-CN" altLang="en-US"/>
          </a:p>
          <a:p>
            <a:pPr marL="457200" lvl="2"/>
            <a:r>
              <a:rPr lang="zh-CN" altLang="en-US">
                <a:sym typeface="+mn-ea"/>
              </a:rPr>
              <a:t>利用爬虫程序，通过B站的网页和暴露的api接口获取B站视频的相关数据（播放数，点赞，投币，收藏数和弹幕等）</a:t>
            </a:r>
            <a:endParaRPr lang="zh-CN" altLang="en-US">
              <a:sym typeface="+mn-ea"/>
            </a:endParaRPr>
          </a:p>
          <a:p>
            <a:pPr marL="0" lvl="1"/>
            <a:r>
              <a:rPr lang="zh-CN" altLang="en-US"/>
              <a:t>数据清洗：</a:t>
            </a:r>
            <a:endParaRPr lang="zh-CN" altLang="en-US"/>
          </a:p>
          <a:p>
            <a:pPr marL="457200" lvl="2"/>
            <a:r>
              <a:rPr lang="zh-CN" altLang="en-US"/>
              <a:t>将爬取下来的数据进行清洗处理、最终</a:t>
            </a:r>
            <a:r>
              <a:rPr lang="zh-CN" altLang="en-US"/>
              <a:t>输出。</a:t>
            </a:r>
            <a:endParaRPr lang="zh-CN" altLang="en-US"/>
          </a:p>
          <a:p>
            <a:endParaRPr lang="zh-CN" altLang="en-US"/>
          </a:p>
          <a:p>
            <a:endParaRPr lang="zh-CN" altLang="en-US"/>
          </a:p>
          <a:p>
            <a:pPr lvl="1"/>
            <a:endParaRPr lang="zh-CN" altLang="en-US"/>
          </a:p>
        </p:txBody>
      </p:sp>
      <p:sp>
        <p:nvSpPr>
          <p:cNvPr id="5" name="内容占位符 4"/>
          <p:cNvSpPr>
            <a:spLocks noGrp="1"/>
          </p:cNvSpPr>
          <p:nvPr>
            <p:ph sz="quarter" idx="14"/>
          </p:nvPr>
        </p:nvSpPr>
        <p:spPr/>
        <p:txBody>
          <a:bodyPr/>
          <a:p>
            <a:endParaRPr lang="zh-CN" altLang="en-US"/>
          </a:p>
        </p:txBody>
      </p:sp>
      <p:pic>
        <p:nvPicPr>
          <p:cNvPr id="2" name="图片 1" descr="未清理"/>
          <p:cNvPicPr>
            <a:picLocks noChangeAspect="1"/>
          </p:cNvPicPr>
          <p:nvPr/>
        </p:nvPicPr>
        <p:blipFill>
          <a:blip r:embed="rId1"/>
          <a:stretch>
            <a:fillRect/>
          </a:stretch>
        </p:blipFill>
        <p:spPr>
          <a:xfrm>
            <a:off x="5100955" y="1887220"/>
            <a:ext cx="2964815" cy="4784090"/>
          </a:xfrm>
          <a:prstGeom prst="rect">
            <a:avLst/>
          </a:prstGeom>
        </p:spPr>
      </p:pic>
      <p:pic>
        <p:nvPicPr>
          <p:cNvPr id="6" name="图片 5" descr="清洗后"/>
          <p:cNvPicPr>
            <a:picLocks noChangeAspect="1"/>
          </p:cNvPicPr>
          <p:nvPr/>
        </p:nvPicPr>
        <p:blipFill>
          <a:blip r:embed="rId2"/>
          <a:stretch>
            <a:fillRect/>
          </a:stretch>
        </p:blipFill>
        <p:spPr>
          <a:xfrm>
            <a:off x="8681085" y="1887220"/>
            <a:ext cx="3243580" cy="4785995"/>
          </a:xfrm>
          <a:prstGeom prst="rect">
            <a:avLst/>
          </a:prstGeom>
        </p:spPr>
      </p:pic>
      <p:sp>
        <p:nvSpPr>
          <p:cNvPr id="7" name="文本框 6"/>
          <p:cNvSpPr txBox="1"/>
          <p:nvPr/>
        </p:nvSpPr>
        <p:spPr>
          <a:xfrm>
            <a:off x="5349875" y="1580515"/>
            <a:ext cx="1954530" cy="306705"/>
          </a:xfrm>
          <a:prstGeom prst="rect">
            <a:avLst/>
          </a:prstGeom>
          <a:noFill/>
        </p:spPr>
        <p:txBody>
          <a:bodyPr wrap="square" rtlCol="0">
            <a:spAutoFit/>
          </a:bodyPr>
          <a:p>
            <a:r>
              <a:rPr lang="zh-CN" altLang="en-US" sz="1400">
                <a:solidFill>
                  <a:schemeClr val="bg1"/>
                </a:solidFill>
              </a:rPr>
              <a:t>清洗前</a:t>
            </a:r>
            <a:endParaRPr lang="zh-CN" altLang="en-US" sz="1400">
              <a:solidFill>
                <a:schemeClr val="bg1"/>
              </a:solidFill>
            </a:endParaRPr>
          </a:p>
        </p:txBody>
      </p:sp>
      <p:sp>
        <p:nvSpPr>
          <p:cNvPr id="8" name="文本框 7"/>
          <p:cNvSpPr txBox="1"/>
          <p:nvPr/>
        </p:nvSpPr>
        <p:spPr>
          <a:xfrm>
            <a:off x="8994775" y="1580515"/>
            <a:ext cx="1954530" cy="306705"/>
          </a:xfrm>
          <a:prstGeom prst="rect">
            <a:avLst/>
          </a:prstGeom>
          <a:noFill/>
        </p:spPr>
        <p:txBody>
          <a:bodyPr wrap="square" rtlCol="0">
            <a:spAutoFit/>
          </a:bodyPr>
          <a:p>
            <a:r>
              <a:rPr lang="zh-CN" altLang="en-US" sz="1400">
                <a:solidFill>
                  <a:schemeClr val="bg1"/>
                </a:solidFill>
              </a:rPr>
              <a:t>清洗</a:t>
            </a:r>
            <a:r>
              <a:rPr lang="zh-CN" altLang="en-US" sz="1400">
                <a:solidFill>
                  <a:schemeClr val="bg1"/>
                </a:solidFill>
              </a:rPr>
              <a:t>后</a:t>
            </a:r>
            <a:endParaRPr lang="zh-CN" altLang="en-US" sz="1400">
              <a:solidFill>
                <a:schemeClr val="bg1"/>
              </a:solidFill>
            </a:endParaRPr>
          </a:p>
        </p:txBody>
      </p:sp>
      <p:pic>
        <p:nvPicPr>
          <p:cNvPr id="9" name="图片 8" descr="QQ图片20211124220121"/>
          <p:cNvPicPr>
            <a:picLocks noChangeAspect="1"/>
          </p:cNvPicPr>
          <p:nvPr/>
        </p:nvPicPr>
        <p:blipFill>
          <a:blip r:embed="rId3"/>
          <a:stretch>
            <a:fillRect/>
          </a:stretch>
        </p:blipFill>
        <p:spPr>
          <a:xfrm>
            <a:off x="5100955" y="137795"/>
            <a:ext cx="6823710" cy="319214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to="" calcmode="lin" valueType="num">
                                      <p:cBhvr>
                                        <p:cTn id="12" dur="1" fill="hold"/>
                                        <p:tgtEl>
                                          <p:spTgt spid="4">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to="" calcmode="lin" valueType="num">
                                      <p:cBhvr>
                                        <p:cTn id="17" dur="1" fill="hold"/>
                                        <p:tgtEl>
                                          <p:spTgt spid="4">
                                            <p:txEl>
                                              <p:pRg st="1" end="1"/>
                                            </p:txEl>
                                          </p:spTgt>
                                        </p:tgtEl>
                                      </p:cBhvr>
                                    </p:anim>
                                  </p:childTnLst>
                                </p:cTn>
                              </p:par>
                              <p:par>
                                <p:cTn id="18" presetID="24" presetClass="entr" presetSubtype="0" fill="hold" grpId="0"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 to="" calcmode="lin" valueType="num">
                                      <p:cBhvr>
                                        <p:cTn id="20" dur="1" fill="hold"/>
                                        <p:tgtEl>
                                          <p:spTgt spid="4">
                                            <p:txEl>
                                              <p:pRg st="2" end="2"/>
                                            </p:txEl>
                                          </p:spTgt>
                                        </p:tgtEl>
                                      </p:cBhvr>
                                    </p:anim>
                                  </p:childTnLst>
                                </p:cTn>
                              </p:par>
                              <p:par>
                                <p:cTn id="21" presetID="24"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to="" calcmode="lin" valueType="num">
                                      <p:cBhvr>
                                        <p:cTn id="23" dur="1" fill="hold"/>
                                        <p:tgtEl>
                                          <p:spTgt spid="4">
                                            <p:txEl>
                                              <p:pRg st="3" end="3"/>
                                            </p:txEl>
                                          </p:spTgt>
                                        </p:tgtEl>
                                      </p:cBhvr>
                                    </p:anim>
                                  </p:childTnLst>
                                </p:cTn>
                              </p:par>
                              <p:par>
                                <p:cTn id="24" presetID="24" presetClass="entr" presetSubtype="0" fill="hold" grpId="0"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to="" calcmode="lin" valueType="num">
                                      <p:cBhvr>
                                        <p:cTn id="26" dur="1" fill="hold"/>
                                        <p:tgtEl>
                                          <p:spTgt spid="4">
                                            <p:txEl>
                                              <p:pRg st="4" end="4"/>
                                            </p:txEl>
                                          </p:spTgt>
                                        </p:tgtEl>
                                      </p:cBhvr>
                                    </p:anim>
                                  </p:childTnLst>
                                </p:cTn>
                              </p:par>
                            </p:childTnLst>
                          </p:cTn>
                        </p:par>
                      </p:childTnLst>
                    </p:cTn>
                  </p:par>
                  <p:par>
                    <p:cTn id="27" fill="hold">
                      <p:stCondLst>
                        <p:cond delay="indefinite"/>
                      </p:stCondLst>
                      <p:childTnLst>
                        <p:par>
                          <p:cTn id="28" fill="hold">
                            <p:stCondLst>
                              <p:cond delay="0"/>
                            </p:stCondLst>
                            <p:childTnLst>
                              <p:par>
                                <p:cTn id="29" presetID="24"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to="" calcmode="lin" valueType="num">
                                      <p:cBhvr>
                                        <p:cTn id="31" dur="1" fill="hold"/>
                                        <p:tgtEl>
                                          <p:spTgt spid="7"/>
                                        </p:tgtEl>
                                      </p:cBhvr>
                                    </p:anim>
                                  </p:childTnLst>
                                </p:cTn>
                              </p:par>
                            </p:childTnLst>
                          </p:cTn>
                        </p:par>
                      </p:childTnLst>
                    </p:cTn>
                  </p:par>
                  <p:par>
                    <p:cTn id="32" fill="hold">
                      <p:stCondLst>
                        <p:cond delay="indefinite"/>
                      </p:stCondLst>
                      <p:childTnLst>
                        <p:par>
                          <p:cTn id="33" fill="hold">
                            <p:stCondLst>
                              <p:cond delay="0"/>
                            </p:stCondLst>
                            <p:childTnLst>
                              <p:par>
                                <p:cTn id="34" presetID="24"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to="" calcmode="lin" valueType="num">
                                      <p:cBhvr>
                                        <p:cTn id="36" dur="1" fill="hold"/>
                                        <p:tgtEl>
                                          <p:spTgt spid="2"/>
                                        </p:tgtEl>
                                      </p:cBhvr>
                                    </p:anim>
                                  </p:childTnLst>
                                </p:cTn>
                              </p:par>
                            </p:childTnLst>
                          </p:cTn>
                        </p:par>
                      </p:childTnLst>
                    </p:cTn>
                  </p:par>
                  <p:par>
                    <p:cTn id="37" fill="hold">
                      <p:stCondLst>
                        <p:cond delay="indefinite"/>
                      </p:stCondLst>
                      <p:childTnLst>
                        <p:par>
                          <p:cTn id="38" fill="hold">
                            <p:stCondLst>
                              <p:cond delay="0"/>
                            </p:stCondLst>
                            <p:childTnLst>
                              <p:par>
                                <p:cTn id="39" presetID="24"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to="" calcmode="lin" valueType="num">
                                      <p:cBhvr>
                                        <p:cTn id="41" dur="1" fill="hold"/>
                                        <p:tgtEl>
                                          <p:spTgt spid="8"/>
                                        </p:tgtEl>
                                      </p:cBhvr>
                                    </p:anim>
                                  </p:childTnLst>
                                </p:cTn>
                              </p:par>
                            </p:childTnLst>
                          </p:cTn>
                        </p:par>
                      </p:childTnLst>
                    </p:cTn>
                  </p:par>
                  <p:par>
                    <p:cTn id="42" fill="hold">
                      <p:stCondLst>
                        <p:cond delay="indefinite"/>
                      </p:stCondLst>
                      <p:childTnLst>
                        <p:par>
                          <p:cTn id="43" fill="hold">
                            <p:stCondLst>
                              <p:cond delay="0"/>
                            </p:stCondLst>
                            <p:childTnLst>
                              <p:par>
                                <p:cTn id="44" presetID="24"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 to="" calcmode="lin" valueType="num">
                                      <p:cBhvr>
                                        <p:cTn id="46" dur="1" fill="hold"/>
                                        <p:tgtEl>
                                          <p:spTgt spid="6"/>
                                        </p:tgtEl>
                                      </p:cBhvr>
                                    </p:anim>
                                  </p:childTnLst>
                                </p:cTn>
                              </p:par>
                            </p:childTnLst>
                          </p:cTn>
                        </p:par>
                      </p:childTnLst>
                    </p:cTn>
                  </p:par>
                  <p:par>
                    <p:cTn id="47" fill="hold">
                      <p:stCondLst>
                        <p:cond delay="indefinite"/>
                      </p:stCondLst>
                      <p:childTnLst>
                        <p:par>
                          <p:cTn id="48" fill="hold">
                            <p:stCondLst>
                              <p:cond delay="0"/>
                            </p:stCondLst>
                            <p:childTnLst>
                              <p:par>
                                <p:cTn id="49" presetID="24"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 to="" calcmode="lin" valueType="num">
                                      <p:cBhvr>
                                        <p:cTn id="51"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build="p"/>
      <p:bldP spid="4" grpId="1" build="p"/>
      <p:bldP spid="7" grpId="0"/>
      <p:bldP spid="7" grpId="1"/>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583835" y="294785"/>
            <a:ext cx="3960000" cy="882000"/>
          </a:xfrm>
        </p:spPr>
        <p:txBody>
          <a:bodyPr/>
          <a:p>
            <a:r>
              <a:rPr lang="zh-CN" altLang="en-US"/>
              <a:t>系统级</a:t>
            </a:r>
            <a:endParaRPr lang="zh-CN" altLang="en-US"/>
          </a:p>
        </p:txBody>
      </p:sp>
      <p:sp>
        <p:nvSpPr>
          <p:cNvPr id="4" name="文本占位符 3"/>
          <p:cNvSpPr>
            <a:spLocks noGrp="1"/>
          </p:cNvSpPr>
          <p:nvPr>
            <p:ph type="body" sz="quarter" idx="13"/>
          </p:nvPr>
        </p:nvSpPr>
        <p:spPr>
          <a:xfrm>
            <a:off x="587375" y="1176655"/>
            <a:ext cx="3956685" cy="5114925"/>
          </a:xfrm>
        </p:spPr>
        <p:txBody>
          <a:bodyPr>
            <a:noAutofit/>
          </a:bodyPr>
          <a:p>
            <a:pPr>
              <a:lnSpc>
                <a:spcPct val="100000"/>
              </a:lnSpc>
              <a:spcAft>
                <a:spcPts val="500"/>
              </a:spcAft>
            </a:pPr>
            <a:r>
              <a:rPr lang="zh-CN" altLang="en-US" sz="1200"/>
              <a:t>系统搭建过程</a:t>
            </a:r>
            <a:endParaRPr lang="zh-CN" altLang="en-US" sz="1200"/>
          </a:p>
          <a:p>
            <a:pPr>
              <a:lnSpc>
                <a:spcPct val="100000"/>
              </a:lnSpc>
              <a:spcAft>
                <a:spcPts val="500"/>
              </a:spcAft>
            </a:pPr>
            <a:r>
              <a:rPr lang="zh-CN" altLang="en-US" sz="1200"/>
              <a:t>VMware workstation下载</a:t>
            </a:r>
            <a:endParaRPr lang="zh-CN" altLang="en-US" sz="1200"/>
          </a:p>
          <a:p>
            <a:pPr>
              <a:lnSpc>
                <a:spcPct val="100000"/>
              </a:lnSpc>
              <a:spcAft>
                <a:spcPts val="500"/>
              </a:spcAft>
            </a:pPr>
            <a:r>
              <a:rPr lang="zh-CN" altLang="en-US" sz="1200">
                <a:solidFill>
                  <a:srgbClr val="FF0000"/>
                </a:solidFill>
              </a:rPr>
              <a:t>虚拟机搭建：</a:t>
            </a:r>
            <a:endParaRPr lang="zh-CN" altLang="en-US" sz="1200">
              <a:solidFill>
                <a:srgbClr val="FF0000"/>
              </a:solidFill>
            </a:endParaRPr>
          </a:p>
          <a:p>
            <a:pPr>
              <a:lnSpc>
                <a:spcPct val="100000"/>
              </a:lnSpc>
              <a:spcAft>
                <a:spcPts val="500"/>
              </a:spcAft>
            </a:pPr>
            <a:r>
              <a:rPr lang="zh-CN" altLang="en-US" sz="1200"/>
              <a:t>下载jdk hadoop Ubuntu安装包</a:t>
            </a:r>
            <a:endParaRPr lang="zh-CN" altLang="en-US" sz="1200"/>
          </a:p>
          <a:p>
            <a:pPr>
              <a:lnSpc>
                <a:spcPct val="100000"/>
              </a:lnSpc>
              <a:spcAft>
                <a:spcPts val="500"/>
              </a:spcAft>
            </a:pPr>
            <a:r>
              <a:rPr lang="zh-CN" altLang="en-US" sz="1200"/>
              <a:t>利用VMware在Ubuntu的映像文件路径下创建虚拟机，完成初步的虚拟机设置配置，	例如root用户，语言等信息完善</a:t>
            </a:r>
            <a:endParaRPr lang="zh-CN" altLang="en-US" sz="1200"/>
          </a:p>
          <a:p>
            <a:pPr algn="l">
              <a:lnSpc>
                <a:spcPct val="100000"/>
              </a:lnSpc>
              <a:spcAft>
                <a:spcPts val="500"/>
              </a:spcAft>
              <a:buClrTx/>
              <a:buSzTx/>
            </a:pPr>
            <a:r>
              <a:rPr lang="zh-CN" altLang="en-US" sz="1200">
                <a:solidFill>
                  <a:srgbClr val="FF0000"/>
                </a:solidFill>
              </a:rPr>
              <a:t>网卡参数配置</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关闭防火墙并关闭开机防火墙自启动</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编写脚本</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Jdk安装</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Hadoop安装</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虚拟机克隆</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配置ssh</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搭建hdfs集群</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初始化hdfs</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群起集群</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上传需要处理的文件</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执行wordcount命令处理上传的文件并存储在hdfs的新文件夹中</a:t>
            </a:r>
            <a:endParaRPr lang="zh-CN" altLang="en-US" sz="1200">
              <a:solidFill>
                <a:srgbClr val="FF0000"/>
              </a:solidFill>
            </a:endParaRPr>
          </a:p>
          <a:p>
            <a:pPr algn="l">
              <a:lnSpc>
                <a:spcPct val="100000"/>
              </a:lnSpc>
              <a:spcAft>
                <a:spcPts val="500"/>
              </a:spcAft>
              <a:buClrTx/>
              <a:buSzTx/>
            </a:pPr>
            <a:r>
              <a:rPr lang="zh-CN" altLang="en-US" sz="1200">
                <a:solidFill>
                  <a:srgbClr val="FF0000"/>
                </a:solidFill>
              </a:rPr>
              <a:t>取出数据文件</a:t>
            </a:r>
            <a:endParaRPr lang="zh-CN" altLang="en-US" sz="1200">
              <a:solidFill>
                <a:srgbClr val="FF0000"/>
              </a:solidFill>
            </a:endParaRPr>
          </a:p>
        </p:txBody>
      </p:sp>
      <p:sp>
        <p:nvSpPr>
          <p:cNvPr id="5" name="内容占位符 4"/>
          <p:cNvSpPr>
            <a:spLocks noGrp="1"/>
          </p:cNvSpPr>
          <p:nvPr>
            <p:ph sz="quarter" idx="14"/>
          </p:nvPr>
        </p:nvSpPr>
        <p:spPr/>
        <p:txBody>
          <a:bodyPr/>
          <a:p>
            <a:endParaRPr lang="zh-CN" altLang="en-US"/>
          </a:p>
        </p:txBody>
      </p:sp>
      <p:pic>
        <p:nvPicPr>
          <p:cNvPr id="8" name="图片 7" descr="C%{4$[LXEY3BHDNBU@{BC61"/>
          <p:cNvPicPr>
            <a:picLocks noChangeAspect="1"/>
          </p:cNvPicPr>
          <p:nvPr/>
        </p:nvPicPr>
        <p:blipFill>
          <a:blip r:embed="rId1"/>
          <a:stretch>
            <a:fillRect/>
          </a:stretch>
        </p:blipFill>
        <p:spPr>
          <a:xfrm>
            <a:off x="5815330" y="1662430"/>
            <a:ext cx="5051425" cy="353250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to="" calcmode="lin" valueType="num">
                                      <p:cBhvr>
                                        <p:cTn id="12" dur="1" fill="hold"/>
                                        <p:tgtEl>
                                          <p:spTgt spid="4">
                                            <p:txEl>
                                              <p:pRg st="0" end="0"/>
                                            </p:txEl>
                                          </p:spTgt>
                                        </p:tgtEl>
                                      </p:cBhvr>
                                    </p:anim>
                                  </p:childTnLst>
                                </p:cTn>
                              </p:par>
                              <p:par>
                                <p:cTn id="13" presetID="24"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to="" calcmode="lin" valueType="num">
                                      <p:cBhvr>
                                        <p:cTn id="15" dur="1" fill="hold"/>
                                        <p:tgtEl>
                                          <p:spTgt spid="4">
                                            <p:txEl>
                                              <p:pRg st="1" end="1"/>
                                            </p:txEl>
                                          </p:spTgt>
                                        </p:tgtEl>
                                      </p:cBhvr>
                                    </p:anim>
                                  </p:childTnLst>
                                </p:cTn>
                              </p:par>
                              <p:par>
                                <p:cTn id="16" presetID="24"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to="" calcmode="lin" valueType="num">
                                      <p:cBhvr>
                                        <p:cTn id="18" dur="1" fill="hold"/>
                                        <p:tgtEl>
                                          <p:spTgt spid="4">
                                            <p:txEl>
                                              <p:pRg st="2" end="2"/>
                                            </p:txEl>
                                          </p:spTgt>
                                        </p:tgtEl>
                                      </p:cBhvr>
                                    </p:anim>
                                  </p:childTnLst>
                                </p:cTn>
                              </p:par>
                              <p:par>
                                <p:cTn id="19" presetID="24"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to="" calcmode="lin" valueType="num">
                                      <p:cBhvr>
                                        <p:cTn id="21" dur="1" fill="hold"/>
                                        <p:tgtEl>
                                          <p:spTgt spid="4">
                                            <p:txEl>
                                              <p:pRg st="3" end="3"/>
                                            </p:txEl>
                                          </p:spTgt>
                                        </p:tgtEl>
                                      </p:cBhvr>
                                    </p:anim>
                                  </p:childTnLst>
                                </p:cTn>
                              </p:par>
                              <p:par>
                                <p:cTn id="22" presetID="24"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to="" calcmode="lin" valueType="num">
                                      <p:cBhvr>
                                        <p:cTn id="24" dur="1" fill="hold"/>
                                        <p:tgtEl>
                                          <p:spTgt spid="4">
                                            <p:txEl>
                                              <p:pRg st="4" end="4"/>
                                            </p:txEl>
                                          </p:spTgt>
                                        </p:tgtEl>
                                      </p:cBhvr>
                                    </p:anim>
                                  </p:childTnLst>
                                </p:cTn>
                              </p:par>
                              <p:par>
                                <p:cTn id="25" presetID="24"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to="" calcmode="lin" valueType="num">
                                      <p:cBhvr>
                                        <p:cTn id="27" dur="1" fill="hold"/>
                                        <p:tgtEl>
                                          <p:spTgt spid="4">
                                            <p:txEl>
                                              <p:pRg st="5" end="5"/>
                                            </p:txEl>
                                          </p:spTgt>
                                        </p:tgtEl>
                                      </p:cBhvr>
                                    </p:anim>
                                  </p:childTnLst>
                                </p:cTn>
                              </p:par>
                              <p:par>
                                <p:cTn id="28" presetID="24"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 to="" calcmode="lin" valueType="num">
                                      <p:cBhvr>
                                        <p:cTn id="30" dur="1" fill="hold"/>
                                        <p:tgtEl>
                                          <p:spTgt spid="4">
                                            <p:txEl>
                                              <p:pRg st="6" end="6"/>
                                            </p:txEl>
                                          </p:spTgt>
                                        </p:tgtEl>
                                      </p:cBhvr>
                                    </p:anim>
                                  </p:childTnLst>
                                </p:cTn>
                              </p:par>
                              <p:par>
                                <p:cTn id="31" presetID="24"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 to="" calcmode="lin" valueType="num">
                                      <p:cBhvr>
                                        <p:cTn id="33" dur="1" fill="hold"/>
                                        <p:tgtEl>
                                          <p:spTgt spid="4">
                                            <p:txEl>
                                              <p:pRg st="7" end="7"/>
                                            </p:txEl>
                                          </p:spTgt>
                                        </p:tgtEl>
                                      </p:cBhvr>
                                    </p:anim>
                                  </p:childTnLst>
                                </p:cTn>
                              </p:par>
                              <p:par>
                                <p:cTn id="34" presetID="24" presetClass="entr" presetSubtype="0" fill="hold"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 to="" calcmode="lin" valueType="num">
                                      <p:cBhvr>
                                        <p:cTn id="36" dur="1" fill="hold"/>
                                        <p:tgtEl>
                                          <p:spTgt spid="4">
                                            <p:txEl>
                                              <p:pRg st="8" end="8"/>
                                            </p:txEl>
                                          </p:spTgt>
                                        </p:tgtEl>
                                      </p:cBhvr>
                                    </p:anim>
                                  </p:childTnLst>
                                </p:cTn>
                              </p:par>
                              <p:par>
                                <p:cTn id="37" presetID="24"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 to="" calcmode="lin" valueType="num">
                                      <p:cBhvr>
                                        <p:cTn id="39" dur="1" fill="hold"/>
                                        <p:tgtEl>
                                          <p:spTgt spid="4">
                                            <p:txEl>
                                              <p:pRg st="9" end="9"/>
                                            </p:txEl>
                                          </p:spTgt>
                                        </p:tgtEl>
                                      </p:cBhvr>
                                    </p:anim>
                                  </p:childTnLst>
                                </p:cTn>
                              </p:par>
                              <p:par>
                                <p:cTn id="40" presetID="24" presetClass="entr" presetSubtype="0" fill="hold" nodeType="with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 to="" calcmode="lin" valueType="num">
                                      <p:cBhvr>
                                        <p:cTn id="42" dur="1" fill="hold"/>
                                        <p:tgtEl>
                                          <p:spTgt spid="4">
                                            <p:txEl>
                                              <p:pRg st="10" end="10"/>
                                            </p:txEl>
                                          </p:spTgt>
                                        </p:tgtEl>
                                      </p:cBhvr>
                                    </p:anim>
                                  </p:childTnLst>
                                </p:cTn>
                              </p:par>
                              <p:par>
                                <p:cTn id="43" presetID="24" presetClass="entr" presetSubtype="0" fill="hold"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 to="" calcmode="lin" valueType="num">
                                      <p:cBhvr>
                                        <p:cTn id="45" dur="1" fill="hold"/>
                                        <p:tgtEl>
                                          <p:spTgt spid="4">
                                            <p:txEl>
                                              <p:pRg st="11" end="11"/>
                                            </p:txEl>
                                          </p:spTgt>
                                        </p:tgtEl>
                                      </p:cBhvr>
                                    </p:anim>
                                  </p:childTnLst>
                                </p:cTn>
                              </p:par>
                              <p:par>
                                <p:cTn id="46" presetID="24" presetClass="entr" presetSubtype="0" fill="hold" nodeType="withEffect">
                                  <p:stCondLst>
                                    <p:cond delay="0"/>
                                  </p:stCondLst>
                                  <p:childTnLst>
                                    <p:set>
                                      <p:cBhvr>
                                        <p:cTn id="47" dur="1" fill="hold">
                                          <p:stCondLst>
                                            <p:cond delay="0"/>
                                          </p:stCondLst>
                                        </p:cTn>
                                        <p:tgtEl>
                                          <p:spTgt spid="4">
                                            <p:txEl>
                                              <p:pRg st="12" end="12"/>
                                            </p:txEl>
                                          </p:spTgt>
                                        </p:tgtEl>
                                        <p:attrNameLst>
                                          <p:attrName>style.visibility</p:attrName>
                                        </p:attrNameLst>
                                      </p:cBhvr>
                                      <p:to>
                                        <p:strVal val="visible"/>
                                      </p:to>
                                    </p:set>
                                    <p:anim to="" calcmode="lin" valueType="num">
                                      <p:cBhvr>
                                        <p:cTn id="48" dur="1" fill="hold"/>
                                        <p:tgtEl>
                                          <p:spTgt spid="4">
                                            <p:txEl>
                                              <p:pRg st="12" end="12"/>
                                            </p:txEl>
                                          </p:spTgt>
                                        </p:tgtEl>
                                      </p:cBhvr>
                                    </p:anim>
                                  </p:childTnLst>
                                </p:cTn>
                              </p:par>
                              <p:par>
                                <p:cTn id="49" presetID="24" presetClass="entr" presetSubtype="0" fill="hold" nodeType="with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anim to="" calcmode="lin" valueType="num">
                                      <p:cBhvr>
                                        <p:cTn id="51" dur="1" fill="hold"/>
                                        <p:tgtEl>
                                          <p:spTgt spid="4">
                                            <p:txEl>
                                              <p:pRg st="13" end="13"/>
                                            </p:txEl>
                                          </p:spTgt>
                                        </p:tgtEl>
                                      </p:cBhvr>
                                    </p:anim>
                                  </p:childTnLst>
                                </p:cTn>
                              </p:par>
                              <p:par>
                                <p:cTn id="52" presetID="24" presetClass="entr" presetSubtype="0" fill="hold" nodeType="withEffect">
                                  <p:stCondLst>
                                    <p:cond delay="0"/>
                                  </p:stCondLst>
                                  <p:childTnLst>
                                    <p:set>
                                      <p:cBhvr>
                                        <p:cTn id="53" dur="1" fill="hold">
                                          <p:stCondLst>
                                            <p:cond delay="0"/>
                                          </p:stCondLst>
                                        </p:cTn>
                                        <p:tgtEl>
                                          <p:spTgt spid="4">
                                            <p:txEl>
                                              <p:pRg st="14" end="14"/>
                                            </p:txEl>
                                          </p:spTgt>
                                        </p:tgtEl>
                                        <p:attrNameLst>
                                          <p:attrName>style.visibility</p:attrName>
                                        </p:attrNameLst>
                                      </p:cBhvr>
                                      <p:to>
                                        <p:strVal val="visible"/>
                                      </p:to>
                                    </p:set>
                                    <p:anim to="" calcmode="lin" valueType="num">
                                      <p:cBhvr>
                                        <p:cTn id="54" dur="1" fill="hold"/>
                                        <p:tgtEl>
                                          <p:spTgt spid="4">
                                            <p:txEl>
                                              <p:pRg st="14" end="14"/>
                                            </p:txEl>
                                          </p:spTgt>
                                        </p:tgtEl>
                                      </p:cBhvr>
                                    </p:anim>
                                  </p:childTnLst>
                                </p:cTn>
                              </p:par>
                              <p:par>
                                <p:cTn id="55" presetID="24" presetClass="entr" presetSubtype="0" fill="hold" nodeType="with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 to="" calcmode="lin" valueType="num">
                                      <p:cBhvr>
                                        <p:cTn id="57" dur="1" fill="hold"/>
                                        <p:tgtEl>
                                          <p:spTgt spid="4">
                                            <p:txEl>
                                              <p:pRg st="15" end="15"/>
                                            </p:txEl>
                                          </p:spTgt>
                                        </p:tgtEl>
                                      </p:cBhvr>
                                    </p:anim>
                                  </p:childTnLst>
                                </p:cTn>
                              </p:par>
                              <p:par>
                                <p:cTn id="58" presetID="24" presetClass="entr" presetSubtype="0" fill="hold" nodeType="withEffect">
                                  <p:stCondLst>
                                    <p:cond delay="0"/>
                                  </p:stCondLst>
                                  <p:childTnLst>
                                    <p:set>
                                      <p:cBhvr>
                                        <p:cTn id="59" dur="1" fill="hold">
                                          <p:stCondLst>
                                            <p:cond delay="0"/>
                                          </p:stCondLst>
                                        </p:cTn>
                                        <p:tgtEl>
                                          <p:spTgt spid="4">
                                            <p:txEl>
                                              <p:pRg st="16" end="16"/>
                                            </p:txEl>
                                          </p:spTgt>
                                        </p:tgtEl>
                                        <p:attrNameLst>
                                          <p:attrName>style.visibility</p:attrName>
                                        </p:attrNameLst>
                                      </p:cBhvr>
                                      <p:to>
                                        <p:strVal val="visible"/>
                                      </p:to>
                                    </p:set>
                                    <p:anim to="" calcmode="lin" valueType="num">
                                      <p:cBhvr>
                                        <p:cTn id="60" dur="1" fill="hold"/>
                                        <p:tgtEl>
                                          <p:spTgt spid="4">
                                            <p:txEl>
                                              <p:pRg st="16" end="16"/>
                                            </p:txEl>
                                          </p:spTgt>
                                        </p:tgtEl>
                                      </p:cBhvr>
                                    </p:anim>
                                  </p:childTnLst>
                                </p:cTn>
                              </p:par>
                              <p:par>
                                <p:cTn id="61" presetID="24" presetClass="entr" presetSubtype="0" fill="hold" nodeType="with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anim to="" calcmode="lin" valueType="num">
                                      <p:cBhvr>
                                        <p:cTn id="63" dur="1" fill="hold"/>
                                        <p:tgtEl>
                                          <p:spTgt spid="4">
                                            <p:txEl>
                                              <p:pRg st="17" end="17"/>
                                            </p:txEl>
                                          </p:spTgt>
                                        </p:tgtEl>
                                      </p:cBhvr>
                                    </p:anim>
                                  </p:childTnLst>
                                </p:cTn>
                              </p:par>
                            </p:childTnLst>
                          </p:cTn>
                        </p:par>
                      </p:childTnLst>
                    </p:cTn>
                  </p:par>
                  <p:par>
                    <p:cTn id="64" fill="hold">
                      <p:stCondLst>
                        <p:cond delay="indefinite"/>
                      </p:stCondLst>
                      <p:childTnLst>
                        <p:par>
                          <p:cTn id="65" fill="hold">
                            <p:stCondLst>
                              <p:cond delay="0"/>
                            </p:stCondLst>
                            <p:childTnLst>
                              <p:par>
                                <p:cTn id="66" presetID="24"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 to="" calcmode="lin" valueType="num">
                                      <p:cBhvr>
                                        <p:cTn id="68" dur="1" fill="hold"/>
                                        <p:tgtEl>
                                          <p:spTgt spid="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583835" y="294785"/>
            <a:ext cx="3960000" cy="882000"/>
          </a:xfrm>
        </p:spPr>
        <p:txBody>
          <a:bodyPr/>
          <a:p>
            <a:r>
              <a:rPr lang="zh-CN" altLang="en-US"/>
              <a:t>测试</a:t>
            </a:r>
            <a:r>
              <a:rPr lang="zh-CN" altLang="en-US"/>
              <a:t>分析级</a:t>
            </a:r>
            <a:endParaRPr lang="zh-CN" altLang="en-US"/>
          </a:p>
        </p:txBody>
      </p:sp>
      <p:sp>
        <p:nvSpPr>
          <p:cNvPr id="4" name="文本占位符 3"/>
          <p:cNvSpPr>
            <a:spLocks noGrp="1"/>
          </p:cNvSpPr>
          <p:nvPr>
            <p:ph type="body" sz="quarter" idx="13"/>
          </p:nvPr>
        </p:nvSpPr>
        <p:spPr>
          <a:xfrm>
            <a:off x="587375" y="1176655"/>
            <a:ext cx="3956685" cy="5351145"/>
          </a:xfrm>
        </p:spPr>
        <p:txBody>
          <a:bodyPr>
            <a:normAutofit fontScale="80000"/>
          </a:bodyPr>
          <a:p>
            <a:r>
              <a:rPr lang="zh-CN" altLang="en-US"/>
              <a:t>Tableau Software致力于帮助人们查看并理解数据。Tableau 帮助任何人快速分析、可视化并分享信息.</a:t>
            </a:r>
            <a:endParaRPr lang="zh-CN" altLang="en-US"/>
          </a:p>
          <a:p>
            <a:r>
              <a:rPr lang="zh-CN" altLang="en-US"/>
              <a:t>我们选择这款软件主要还是考虑它的操作难度以及可视化程度，这款软件操作不算太难，它兼容多种数据形式，它可以直接从本地文件中获取数据，包括Microsoft excel、JASON文件、空间文件等，除此之外，他还能从外部服务器获取数据源，这也方便数据共享和数据多渠道获取。</a:t>
            </a:r>
            <a:endParaRPr lang="zh-CN" altLang="en-US"/>
          </a:p>
          <a:p>
            <a:r>
              <a:rPr lang="zh-CN" altLang="en-US"/>
              <a:t>学习这款软件从网上找了一些视频教程，总体来说入门不太难。</a:t>
            </a:r>
            <a:endParaRPr lang="zh-CN" altLang="en-US"/>
          </a:p>
          <a:p>
            <a:endParaRPr lang="zh-CN" altLang="en-US"/>
          </a:p>
          <a:p>
            <a:r>
              <a:rPr lang="zh-CN" altLang="en-US"/>
              <a:t>通过Visual Studio Code来进行python的编译，应用python所配置的第三方模块matplotlib和Wordcloud通过python语言对已经经过处理的json文本中的标签数据进行词云生成。</a:t>
            </a:r>
            <a:endParaRPr lang="zh-CN" altLang="en-US"/>
          </a:p>
        </p:txBody>
      </p:sp>
      <p:sp>
        <p:nvSpPr>
          <p:cNvPr id="5" name="内容占位符 4"/>
          <p:cNvSpPr>
            <a:spLocks noGrp="1"/>
          </p:cNvSpPr>
          <p:nvPr>
            <p:ph sz="quarter" idx="14"/>
          </p:nvPr>
        </p:nvSpPr>
        <p:spPr/>
        <p:txBody>
          <a:bodyPr/>
          <a:p>
            <a:endParaRPr lang="zh-CN" altLang="en-US"/>
          </a:p>
        </p:txBody>
      </p:sp>
      <p:pic>
        <p:nvPicPr>
          <p:cNvPr id="2" name="图片 1" descr="FW{5)AX}U5J4VVP~M]AU9L3"/>
          <p:cNvPicPr>
            <a:picLocks noChangeAspect="1"/>
          </p:cNvPicPr>
          <p:nvPr/>
        </p:nvPicPr>
        <p:blipFill>
          <a:blip r:embed="rId1"/>
          <a:stretch>
            <a:fillRect/>
          </a:stretch>
        </p:blipFill>
        <p:spPr>
          <a:xfrm>
            <a:off x="5100955" y="294640"/>
            <a:ext cx="6859270" cy="4023360"/>
          </a:xfrm>
          <a:prstGeom prst="rect">
            <a:avLst/>
          </a:prstGeom>
        </p:spPr>
      </p:pic>
      <p:pic>
        <p:nvPicPr>
          <p:cNvPr id="6" name="图片 5"/>
          <p:cNvPicPr>
            <a:picLocks noChangeAspect="1"/>
          </p:cNvPicPr>
          <p:nvPr/>
        </p:nvPicPr>
        <p:blipFill>
          <a:blip r:embed="rId2"/>
          <a:stretch>
            <a:fillRect/>
          </a:stretch>
        </p:blipFill>
        <p:spPr>
          <a:xfrm>
            <a:off x="5100955" y="4618355"/>
            <a:ext cx="3260725" cy="1833880"/>
          </a:xfrm>
          <a:prstGeom prst="rect">
            <a:avLst/>
          </a:prstGeom>
        </p:spPr>
      </p:pic>
      <p:pic>
        <p:nvPicPr>
          <p:cNvPr id="7" name="图片 6"/>
          <p:cNvPicPr>
            <a:picLocks noChangeAspect="1"/>
          </p:cNvPicPr>
          <p:nvPr/>
        </p:nvPicPr>
        <p:blipFill>
          <a:blip r:embed="rId3"/>
          <a:stretch>
            <a:fillRect/>
          </a:stretch>
        </p:blipFill>
        <p:spPr>
          <a:xfrm>
            <a:off x="8700135" y="4618355"/>
            <a:ext cx="3260090" cy="183388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to="" calcmode="lin" valueType="num">
                                      <p:cBhvr>
                                        <p:cTn id="12" dur="1" fill="hold"/>
                                        <p:tgtEl>
                                          <p:spTgt spid="4">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to="" calcmode="lin" valueType="num">
                                      <p:cBhvr>
                                        <p:cTn id="17" dur="1" fill="hold"/>
                                        <p:tgtEl>
                                          <p:spTgt spid="4">
                                            <p:txEl>
                                              <p:pRg st="1" end="1"/>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to="" calcmode="lin" valueType="num">
                                      <p:cBhvr>
                                        <p:cTn id="22" dur="1" fill="hold"/>
                                        <p:tgtEl>
                                          <p:spTgt spid="4">
                                            <p:txEl>
                                              <p:pRg st="2" end="2"/>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to="" calcmode="lin" valueType="num">
                                      <p:cBhvr>
                                        <p:cTn id="27" dur="1" fill="hold"/>
                                        <p:tgtEl>
                                          <p:spTgt spid="4">
                                            <p:txEl>
                                              <p:pRg st="4" end="4"/>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to="" calcmode="lin" valueType="num">
                                      <p:cBhvr>
                                        <p:cTn id="32" dur="1" fill="hold"/>
                                        <p:tgtEl>
                                          <p:spTgt spid="2"/>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to="" calcmode="lin" valueType="num">
                                      <p:cBhvr>
                                        <p:cTn id="37" dur="1" fill="hold"/>
                                        <p:tgtEl>
                                          <p:spTgt spid="6"/>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to="" calcmode="lin" valueType="num">
                                      <p:cBhvr>
                                        <p:cTn id="42"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build="p"/>
      <p:bldP spid="4"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3496310" y="1892935"/>
            <a:ext cx="5199380" cy="399415"/>
          </a:xfrm>
        </p:spPr>
        <p:txBody>
          <a:bodyPr>
            <a:noAutofit/>
          </a:bodyPr>
          <a:p>
            <a:pPr algn="ctr"/>
            <a:r>
              <a:rPr lang="en-US" altLang="zh-CN" sz="4000"/>
              <a:t>3.</a:t>
            </a:r>
            <a:r>
              <a:rPr lang="zh-CN" altLang="en-US" sz="4000"/>
              <a:t>数据集特征</a:t>
            </a:r>
            <a:r>
              <a:rPr lang="zh-CN" altLang="en-US" sz="4000"/>
              <a:t>说明</a:t>
            </a:r>
            <a:endParaRPr lang="zh-CN" altLang="en-US" sz="40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bottomTop"/>
  <p:tag name="KSO_WM_SLIDE_BK_DARK_LIGHT"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1"/>
  <p:tag name="KSO_WM_UNIT_LAYERLEVEL" val="1"/>
  <p:tag name="KSO_WM_TAG_VERSION" val="1.0"/>
  <p:tag name="KSO_WM_BEAUTIFY_FLAG" val="#wm#"/>
  <p:tag name="KSO_WM_SLIDE_BACKGROUND_TYPE" val="belt"/>
  <p:tag name="KSO_WM_SLIDE_BK_DARK_LIGHT"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1859"/>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1859"/>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TEMPLATE_SUBCATEGORY" val="0"/>
  <p:tag name="KSO_WM_TEMPLATE_THUMBS_INDEX" val="1、6、7、8、9、10、11、12、13、15"/>
  <p:tag name="KSO_WM_TAG_VERSION" val="1.0"/>
  <p:tag name="KSO_WM_BEAUTIFY_FLAG" val="#wm#"/>
  <p:tag name="KSO_WM_TEMPLATE_CATEGORY" val="custom"/>
  <p:tag name="KSO_WM_TEMPLATE_INDEX" val="20201859"/>
  <p:tag name="KSO_WM_TEMPLATE_MASTER_TYPE" val="1"/>
  <p:tag name="KSO_WM_TEMPLATE_COLOR_TYPE" val="1"/>
  <p:tag name="KSO_WM_TEMPLATE_MASTER_THUMB_INDEX" val="18"/>
  <p:tag name="KSO_WM_UNIT_SHOW_EDIT_AREA_INDICATION" val="0"/>
</p:tagLst>
</file>

<file path=ppt/tags/tag145.xml><?xml version="1.0" encoding="utf-8"?>
<p:tagLst xmlns:p="http://schemas.openxmlformats.org/presentationml/2006/main">
  <p:tag name="KSO_WM_UNIT_ISCONTENTSTITLE" val="0"/>
  <p:tag name="KSO_WM_UNIT_PRESET_TEXT" val="互联网&#13;产品大会"/>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01859_1*a*1"/>
  <p:tag name="KSO_WM_TEMPLATE_CATEGORY" val="custom"/>
  <p:tag name="KSO_WM_TEMPLATE_INDEX" val="20201859"/>
  <p:tag name="KSO_WM_UNIT_LAYERLEVEL" val="1"/>
  <p:tag name="KSO_WM_TAG_VERSION" val="1.0"/>
  <p:tag name="KSO_WM_BEAUTIFY_FLAG" val="#wm#"/>
</p:tagLst>
</file>

<file path=ppt/tags/tag146.xml><?xml version="1.0" encoding="utf-8"?>
<p:tagLst xmlns:p="http://schemas.openxmlformats.org/presentationml/2006/main">
  <p:tag name="KSO_WM_UNIT_ISCONTENTSTITLE" val="0"/>
  <p:tag name="KSO_WM_UNIT_PRESET_TEXT" val="点击此处添加副标题"/>
  <p:tag name="KSO_WM_UNIT_NOCLEAR" val="0"/>
  <p:tag name="KSO_WM_UNIT_VALUE" val="11"/>
  <p:tag name="KSO_WM_UNIT_HIGHLIGHT" val="0"/>
  <p:tag name="KSO_WM_UNIT_COMPATIBLE" val="0"/>
  <p:tag name="KSO_WM_UNIT_DIAGRAM_ISNUMVISUAL" val="0"/>
  <p:tag name="KSO_WM_UNIT_DIAGRAM_ISREFERUNIT" val="0"/>
  <p:tag name="KSO_WM_UNIT_TYPE" val="b"/>
  <p:tag name="KSO_WM_UNIT_INDEX" val="1"/>
  <p:tag name="KSO_WM_UNIT_ID" val="custom20201859_1*b*1"/>
  <p:tag name="KSO_WM_TEMPLATE_CATEGORY" val="custom"/>
  <p:tag name="KSO_WM_TEMPLATE_INDEX" val="20201859"/>
  <p:tag name="KSO_WM_UNIT_LAYERLEVEL" val="1"/>
  <p:tag name="KSO_WM_TAG_VERSION" val="1.0"/>
  <p:tag name="KSO_WM_BEAUTIFY_FLAG" val="#wm#"/>
</p:tagLst>
</file>

<file path=ppt/tags/tag147.xml><?xml version="1.0" encoding="utf-8"?>
<p:tagLst xmlns:p="http://schemas.openxmlformats.org/presentationml/2006/main">
  <p:tag name="KSO_WM_TEMPLATE_THUMBS_INDEX" val="1、6、7、8、9、10、11、12、13、15"/>
  <p:tag name="KSO_WM_SLIDE_ID" val="custom20201859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1859"/>
  <p:tag name="KSO_WM_SLIDE_LAYOUT" val="a_b"/>
  <p:tag name="KSO_WM_SLIDE_LAYOUT_CNT" val="1_1"/>
  <p:tag name="KSO_WM_TEMPLATE_MASTER_TYPE" val="1"/>
  <p:tag name="KSO_WM_TEMPLATE_COLOR_TYPE" val="1"/>
  <p:tag name="KSO_WM_TEMPLATE_MASTER_THUMB_INDEX" val="12"/>
  <p:tag name="KSO_WM_SPECIAL_SOURCE" val="bdnull"/>
</p:tagLst>
</file>

<file path=ppt/tags/tag148.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49.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51.xml><?xml version="1.0" encoding="utf-8"?>
<p:tagLst xmlns:p="http://schemas.openxmlformats.org/presentationml/2006/main">
  <p:tag name="KSO_WM_UNIT_PLACING_PICTURE_USER_VIEWPORT" val="{&quot;height&quot;:10800,&quot;width&quot;:14400}"/>
</p:tagLst>
</file>

<file path=ppt/tags/tag152.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53.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54.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55.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56.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57.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58.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59.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1.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2.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3.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4.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5.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6.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7.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8.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69.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1.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2.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3.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4.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5.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6.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7.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8.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79.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81.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82.xml><?xml version="1.0" encoding="utf-8"?>
<p:tagLst xmlns:p="http://schemas.openxmlformats.org/presentationml/2006/main">
  <p:tag name="KSO_WM_BEAUTIFY_FLAG" val="#wm#"/>
  <p:tag name="KSO_WM_TEMPLATE_CATEGORY" val="custom"/>
  <p:tag name="KSO_WM_TEMPLATE_INDEX" val="20201859"/>
  <p:tag name="KSO_WM_SPECIAL_SOURCE" val="bdnull"/>
</p:tagLst>
</file>

<file path=ppt/tags/tag183.xml><?xml version="1.0" encoding="utf-8"?>
<p:tagLst xmlns:p="http://schemas.openxmlformats.org/presentationml/2006/main">
  <p:tag name="KSO_WM_UNIT_ISCONTENTS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1859_15*a*1"/>
  <p:tag name="KSO_WM_TEMPLATE_CATEGORY" val="custom"/>
  <p:tag name="KSO_WM_TEMPLATE_INDEX" val="20201859"/>
  <p:tag name="KSO_WM_UNIT_LAYERLEVEL" val="1"/>
  <p:tag name="KSO_WM_TAG_VERSION" val="1.0"/>
  <p:tag name="KSO_WM_BEAUTIFY_FLAG" val="#wm#"/>
  <p:tag name="KSO_WM_UNIT_PRESET_TEXT" val="感谢观看"/>
</p:tagLst>
</file>

<file path=ppt/tags/tag184.xml><?xml version="1.0" encoding="utf-8"?>
<p:tagLst xmlns:p="http://schemas.openxmlformats.org/presentationml/2006/main">
  <p:tag name="KSO_WM_UNIT_ISCONTENTSTITLE" val="0"/>
  <p:tag name="KSO_WM_UNIT_NOCLEAR" val="0"/>
  <p:tag name="KSO_WM_UNIT_VALUE" val="11"/>
  <p:tag name="KSO_WM_UNIT_HIGHLIGHT" val="0"/>
  <p:tag name="KSO_WM_UNIT_COMPATIBLE" val="0"/>
  <p:tag name="KSO_WM_UNIT_DIAGRAM_ISNUMVISUAL" val="0"/>
  <p:tag name="KSO_WM_UNIT_DIAGRAM_ISREFERUNIT" val="0"/>
  <p:tag name="KSO_WM_UNIT_TYPE" val="b"/>
  <p:tag name="KSO_WM_UNIT_INDEX" val="1"/>
  <p:tag name="KSO_WM_UNIT_ID" val="custom20201859_15*b*1"/>
  <p:tag name="KSO_WM_TEMPLATE_CATEGORY" val="custom"/>
  <p:tag name="KSO_WM_TEMPLATE_INDEX" val="20201859"/>
  <p:tag name="KSO_WM_UNIT_LAYERLEVEL" val="1"/>
  <p:tag name="KSO_WM_TAG_VERSION" val="1.0"/>
  <p:tag name="KSO_WM_BEAUTIFY_FLAG" val="#wm#"/>
  <p:tag name="KSO_WM_UNIT_PRESET_TEXT" val="点击此处添加副标题"/>
</p:tagLst>
</file>

<file path=ppt/tags/tag185.xml><?xml version="1.0" encoding="utf-8"?>
<p:tagLst xmlns:p="http://schemas.openxmlformats.org/presentationml/2006/main">
  <p:tag name="KSO_WM_SLIDE_ID" val="custom20201859_15"/>
  <p:tag name="KSO_WM_TEMPLATE_SUBCATEGORY" val="0"/>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1859"/>
  <p:tag name="KSO_WM_SLIDE_LAYOUT" val="a_b"/>
  <p:tag name="KSO_WM_SLIDE_LAYOUT_CNT" val="1_1"/>
  <p:tag name="KSO_WM_TEMPLATE_MASTER_TYPE" val="1"/>
  <p:tag name="KSO_WM_TEMPLATE_COLOR_TYPE" val="1"/>
  <p:tag name="KSO_WM_SPECIAL_SOURCE" val="bdnull"/>
</p:tagLst>
</file>

<file path=ppt/tags/tag186.xml><?xml version="1.0" encoding="utf-8"?>
<p:tagLst xmlns:p="http://schemas.openxmlformats.org/presentationml/2006/main">
  <p:tag name="KSO_DOCER_TEMPLATE_OPEN_ONCE_MARK"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K_DARK_LIGHT"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K_DARK_LIGHT"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K_DARK_LIGHT"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K_DARK_LIGHT"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K_DARK_LIGHT"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K_DARK_LIGHT"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K_DARK_LIGHT"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1"/>
  <p:tag name="KSO_WM_UNIT_LAYERLEVEL" val="1"/>
  <p:tag name="KSO_WM_TAG_VERSION" val="1.0"/>
  <p:tag name="KSO_WM_BEAUTIFY_FLAG" val="#wm#"/>
  <p:tag name="KSO_WM_SLIDE_BACKGROUND_TYPE" val="frame"/>
  <p:tag name="KSO_WM_SLIDE_BK_DARK_LIGHT"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heme/theme1.xml><?xml version="1.0" encoding="utf-8"?>
<a:theme xmlns:a="http://schemas.openxmlformats.org/drawingml/2006/main" name="1_Office 主题​​">
  <a:themeElements>
    <a:clrScheme name="智能云">
      <a:dk1>
        <a:srgbClr val="000000"/>
      </a:dk1>
      <a:lt1>
        <a:srgbClr val="FFFFFF"/>
      </a:lt1>
      <a:dk2>
        <a:srgbClr val="0C1632"/>
      </a:dk2>
      <a:lt2>
        <a:srgbClr val="212F59"/>
      </a:lt2>
      <a:accent1>
        <a:srgbClr val="39E3EA"/>
      </a:accent1>
      <a:accent2>
        <a:srgbClr val="62E9C8"/>
      </a:accent2>
      <a:accent3>
        <a:srgbClr val="6FE9A6"/>
      </a:accent3>
      <a:accent4>
        <a:srgbClr val="7AEA87"/>
      </a:accent4>
      <a:accent5>
        <a:srgbClr val="88EC69"/>
      </a:accent5>
      <a:accent6>
        <a:srgbClr val="95EC4E"/>
      </a:accent6>
      <a:hlink>
        <a:srgbClr val="0563C1"/>
      </a:hlink>
      <a:folHlink>
        <a:srgbClr val="954D72"/>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5126</Words>
  <Application>WPS 演示</Application>
  <PresentationFormat>宽屏</PresentationFormat>
  <Paragraphs>244</Paragraphs>
  <Slides>36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Arial</vt:lpstr>
      <vt:lpstr>宋体</vt:lpstr>
      <vt:lpstr>Wingdings</vt:lpstr>
      <vt:lpstr>微软雅黑</vt:lpstr>
      <vt:lpstr>汉仪旗黑-85S</vt:lpstr>
      <vt:lpstr>黑体</vt:lpstr>
      <vt:lpstr>(使用中文字体)</vt:lpstr>
      <vt:lpstr>AMGDT</vt:lpstr>
      <vt:lpstr>华文楷体</vt:lpstr>
      <vt:lpstr>Arial Unicode MS</vt:lpstr>
      <vt:lpstr>Calibri</vt:lpstr>
      <vt:lpstr>1_Office 主题​​</vt:lpstr>
      <vt:lpstr>B站视频之大数据处理</vt:lpstr>
      <vt:lpstr>1.测试环境</vt:lpstr>
      <vt:lpstr>环境说明</vt:lpstr>
      <vt:lpstr>2.方案简介</vt:lpstr>
      <vt:lpstr>PowerPoint 演示文稿</vt:lpstr>
      <vt:lpstr>数据级</vt:lpstr>
      <vt:lpstr>系统级</vt:lpstr>
      <vt:lpstr>测试分析级</vt:lpstr>
      <vt:lpstr>3.数据集特征说明</vt:lpstr>
      <vt:lpstr>PowerPoint 演示文稿</vt:lpstr>
      <vt:lpstr>数据爬取</vt:lpstr>
      <vt:lpstr>数据清洗</vt:lpstr>
      <vt:lpstr>4.系统说明</vt:lpstr>
      <vt:lpstr>PowerPoint 演示文稿</vt:lpstr>
      <vt:lpstr>分布式系统</vt:lpstr>
      <vt:lpstr>5.测试分析</vt:lpstr>
      <vt:lpstr>PowerPoint 演示文稿</vt:lpstr>
      <vt:lpstr>PowerPoint 演示文稿</vt:lpstr>
      <vt:lpstr>PowerPoint 演示文稿</vt:lpstr>
      <vt:lpstr>6.应用说明</vt:lpstr>
      <vt:lpstr>PowerPoint 演示文稿</vt:lpstr>
      <vt:lpstr>7.工作动机</vt:lpstr>
      <vt:lpstr>PowerPoint 演示文稿</vt:lpstr>
      <vt:lpstr>8.问题挑战</vt:lpstr>
      <vt:lpstr>PowerPoint 演示文稿</vt:lpstr>
      <vt:lpstr>9.成果展示</vt:lpstr>
      <vt:lpstr>词云是使用python语言，通过第三方模块matplotlib和Wordcloud在将数据中的标签数据单独提取出来之后单独进行频次分析，并排除一些无意义的重复的标签，最终得到有关B站标签数据的词云。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leovo</dc:creator>
  <cp:lastModifiedBy>leovo</cp:lastModifiedBy>
  <cp:revision>143</cp:revision>
  <dcterms:created xsi:type="dcterms:W3CDTF">2021-11-24T10:56:00Z</dcterms:created>
  <dcterms:modified xsi:type="dcterms:W3CDTF">2021-11-25T07:05:42Z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4FEEA6C7DD5348B880E02FE1547D80AA</vt:lpwstr>
  </property>
  <property fmtid="{D5CDD505-2E9C-101B-9397-08002B2CF9AE}" pid="3" name="KSOProductBuildVer">
    <vt:lpwstr>2052-11.1.0.11115</vt:lpwstr>
  </property>
</Properties>
</file>